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handoutMasterIdLst>
    <p:handoutMasterId r:id="rId26"/>
  </p:handoutMasterIdLst>
  <p:sldIdLst>
    <p:sldId id="276" r:id="rId5"/>
    <p:sldId id="294" r:id="rId6"/>
    <p:sldId id="308" r:id="rId7"/>
    <p:sldId id="3158" r:id="rId8"/>
    <p:sldId id="337" r:id="rId9"/>
    <p:sldId id="304" r:id="rId10"/>
    <p:sldId id="4079" r:id="rId11"/>
    <p:sldId id="2090650427" r:id="rId12"/>
    <p:sldId id="307" r:id="rId13"/>
    <p:sldId id="2090650425" r:id="rId14"/>
    <p:sldId id="3470" r:id="rId15"/>
    <p:sldId id="2090650424" r:id="rId16"/>
    <p:sldId id="1306" r:id="rId17"/>
    <p:sldId id="3083" r:id="rId18"/>
    <p:sldId id="310" r:id="rId19"/>
    <p:sldId id="312" r:id="rId20"/>
    <p:sldId id="313" r:id="rId21"/>
    <p:sldId id="298" r:id="rId22"/>
    <p:sldId id="296" r:id="rId23"/>
    <p:sldId id="29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ABA399-0F18-4D86-A967-D8EAF3F6BA4E}" v="6" dt="2024-10-15T06:47:16.1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4660"/>
  </p:normalViewPr>
  <p:slideViewPr>
    <p:cSldViewPr>
      <p:cViewPr varScale="1">
        <p:scale>
          <a:sx n="153" d="100"/>
          <a:sy n="153" d="100"/>
        </p:scale>
        <p:origin x="600" y="312"/>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8/18/2025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8/18/2025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slide is to show the landscape of MATLAB tools that the broad term “AI” covers.  MATLAB has tools for all of these domains and more.  Machine Learning is more than just one “toolbox”.</a:t>
            </a:r>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2377601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B35FA50-9C41-417D-94E6-2022EF593755}"/>
              </a:ext>
            </a:extLst>
          </p:cNvPr>
          <p:cNvSpPr>
            <a:spLocks noGrp="1"/>
          </p:cNvSpPr>
          <p:nvPr>
            <p:ph type="body" idx="1"/>
          </p:nvPr>
        </p:nvSpPr>
        <p:spPr/>
        <p:txBody>
          <a:bodyPr>
            <a:normAutofit/>
          </a:bodyPr>
          <a:lstStyle/>
          <a:p>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3603321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a:t>
            </a:r>
            <a:r>
              <a:rPr lang="en-US" baseline="0" dirty="0"/>
              <a:t> learning has become quite pervasive today. Here are some examples of applications where machine learning has enabled performance that would have been very difficult to achieve with traditional modeling techniques.</a:t>
            </a:r>
          </a:p>
          <a:p>
            <a:endParaRPr lang="en-US" baseline="0" dirty="0"/>
          </a:p>
          <a:p>
            <a:r>
              <a:rPr lang="en-US" baseline="0" dirty="0"/>
              <a:t>Lets take a look at the characteristics of these problems that make them such a good fit for machine learning techniques.</a:t>
            </a:r>
          </a:p>
          <a:p>
            <a:endParaRPr lang="en-US" baseline="0" dirty="0"/>
          </a:p>
          <a:p>
            <a:r>
              <a:rPr lang="en-US" baseline="0" dirty="0"/>
              <a:t>Problems such as speech recognition, object recognition and engine health monitoring are too complex for hand written rules or equations. Machine learning algorithms are designed to learn such complex non-linear relationships.</a:t>
            </a:r>
          </a:p>
          <a:p>
            <a:endParaRPr lang="en-US" baseline="0" dirty="0"/>
          </a:p>
          <a:p>
            <a:r>
              <a:rPr lang="en-US" baseline="0" dirty="0"/>
              <a:t>Weather forecasting, energy load forecasting and stock market prediction are examples of applications where the underlying system is constantly changing so the solution also needs to change and adapt. Machine learning algorithms can quickly learn from new data and thus keep up with such dynamic systems.</a:t>
            </a:r>
          </a:p>
          <a:p>
            <a:endParaRPr lang="en-US" baseline="0" dirty="0"/>
          </a:p>
          <a:p>
            <a:r>
              <a:rPr lang="en-US" baseline="0" dirty="0"/>
              <a:t>Applications like </a:t>
            </a:r>
            <a:r>
              <a:rPr lang="en-US" baseline="0" dirty="0" err="1"/>
              <a:t>IoT</a:t>
            </a:r>
            <a:r>
              <a:rPr lang="en-US" baseline="0" dirty="0"/>
              <a:t> analytics, taxi availability analysis and airline flight delay prediction typically involve learning from large amounts of data. Machine learning algorithms are designed to learn efficiently from such large datasets.</a:t>
            </a:r>
            <a:endParaRPr lang="en-US" dirty="0"/>
          </a:p>
        </p:txBody>
      </p:sp>
      <p:sp>
        <p:nvSpPr>
          <p:cNvPr id="4" name="Slide Number Placeholder 3"/>
          <p:cNvSpPr>
            <a:spLocks noGrp="1"/>
          </p:cNvSpPr>
          <p:nvPr>
            <p:ph type="sldNum" sz="quarter" idx="10"/>
          </p:nvPr>
        </p:nvSpPr>
        <p:spPr/>
        <p:txBody>
          <a:bodyPr/>
          <a:lstStyle/>
          <a:p>
            <a:fld id="{33E961AE-8242-CB46-8B81-07289995F31A}" type="slidenum">
              <a:rPr lang="en-US" smtClean="0"/>
              <a:t>5</a:t>
            </a:fld>
            <a:endParaRPr lang="en-US"/>
          </a:p>
        </p:txBody>
      </p:sp>
    </p:spTree>
    <p:extLst>
      <p:ext uri="{BB962C8B-B14F-4D97-AF65-F5344CB8AC3E}">
        <p14:creationId xmlns:p14="http://schemas.microsoft.com/office/powerpoint/2010/main" val="1712642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fr-FR" sz="1400" dirty="0"/>
              <a:t>Machine </a:t>
            </a:r>
            <a:r>
              <a:rPr lang="fr-FR" sz="1400" dirty="0" err="1"/>
              <a:t>learning</a:t>
            </a:r>
            <a:r>
              <a:rPr lang="fr-FR" sz="1400" dirty="0"/>
              <a:t> can </a:t>
            </a:r>
            <a:r>
              <a:rPr lang="fr-FR" sz="1400" dirty="0" err="1"/>
              <a:t>be</a:t>
            </a:r>
            <a:r>
              <a:rPr lang="fr-FR" sz="1400" dirty="0"/>
              <a:t> </a:t>
            </a:r>
            <a:r>
              <a:rPr lang="fr-FR" sz="1400" dirty="0" err="1"/>
              <a:t>branched</a:t>
            </a:r>
            <a:r>
              <a:rPr lang="fr-FR" sz="1400" dirty="0"/>
              <a:t> </a:t>
            </a:r>
            <a:r>
              <a:rPr lang="fr-FR" sz="1400" dirty="0" err="1"/>
              <a:t>into</a:t>
            </a:r>
            <a:r>
              <a:rPr lang="fr-FR" sz="1400" dirty="0"/>
              <a:t> </a:t>
            </a:r>
            <a:r>
              <a:rPr lang="fr-FR" sz="1400" dirty="0" err="1"/>
              <a:t>unsupervised</a:t>
            </a:r>
            <a:r>
              <a:rPr lang="fr-FR" sz="1400" dirty="0"/>
              <a:t> </a:t>
            </a:r>
            <a:r>
              <a:rPr lang="fr-FR" sz="1400" dirty="0" err="1"/>
              <a:t>learning</a:t>
            </a:r>
            <a:r>
              <a:rPr lang="fr-FR" sz="1400" dirty="0"/>
              <a:t> and </a:t>
            </a:r>
            <a:r>
              <a:rPr lang="fr-FR" sz="1400" dirty="0" err="1"/>
              <a:t>supervised</a:t>
            </a:r>
            <a:r>
              <a:rPr lang="fr-FR" sz="1400" dirty="0"/>
              <a:t> </a:t>
            </a:r>
            <a:r>
              <a:rPr lang="fr-FR" sz="1400" dirty="0" err="1"/>
              <a:t>learning</a:t>
            </a:r>
            <a:r>
              <a:rPr lang="fr-FR" sz="1400" dirty="0"/>
              <a:t>. In case of </a:t>
            </a:r>
            <a:r>
              <a:rPr lang="fr-FR" sz="1400" dirty="0" err="1"/>
              <a:t>unsupervised</a:t>
            </a:r>
            <a:r>
              <a:rPr lang="fr-FR" sz="1400" dirty="0"/>
              <a:t> </a:t>
            </a:r>
            <a:r>
              <a:rPr lang="fr-FR" sz="1400" dirty="0" err="1"/>
              <a:t>learning</a:t>
            </a:r>
            <a:r>
              <a:rPr lang="fr-FR" sz="1400" dirty="0"/>
              <a:t>, </a:t>
            </a:r>
            <a:r>
              <a:rPr lang="fr-FR" sz="1400" dirty="0" err="1"/>
              <a:t>you</a:t>
            </a:r>
            <a:r>
              <a:rPr lang="fr-FR" sz="1400" dirty="0"/>
              <a:t> can  group </a:t>
            </a:r>
            <a:r>
              <a:rPr lang="fr-FR" sz="1400" dirty="0" err="1"/>
              <a:t>your</a:t>
            </a:r>
            <a:r>
              <a:rPr lang="fr-FR" sz="1400" dirty="0"/>
              <a:t> data </a:t>
            </a:r>
            <a:r>
              <a:rPr lang="fr-FR" sz="1400" dirty="0" err="1"/>
              <a:t>based</a:t>
            </a:r>
            <a:r>
              <a:rPr lang="fr-FR" sz="1400" dirty="0"/>
              <a:t> on </a:t>
            </a:r>
            <a:r>
              <a:rPr lang="fr-FR" sz="1400" dirty="0" err="1"/>
              <a:t>some</a:t>
            </a:r>
            <a:r>
              <a:rPr lang="fr-FR" sz="1400" dirty="0"/>
              <a:t> </a:t>
            </a:r>
            <a:r>
              <a:rPr lang="fr-FR" sz="1400" dirty="0" err="1"/>
              <a:t>similarity</a:t>
            </a:r>
            <a:r>
              <a:rPr lang="fr-FR" sz="1400" dirty="0"/>
              <a:t>/</a:t>
            </a:r>
            <a:r>
              <a:rPr lang="fr-FR" sz="1400" dirty="0" err="1"/>
              <a:t>characteristic</a:t>
            </a:r>
            <a:r>
              <a:rPr lang="fr-FR" sz="1400" dirty="0"/>
              <a:t>. This </a:t>
            </a:r>
            <a:r>
              <a:rPr lang="fr-FR" sz="1400" dirty="0" err="1"/>
              <a:t>is</a:t>
            </a:r>
            <a:r>
              <a:rPr lang="fr-FR" sz="1400" dirty="0"/>
              <a:t> </a:t>
            </a:r>
            <a:r>
              <a:rPr lang="fr-FR" sz="1400" dirty="0" err="1"/>
              <a:t>known</a:t>
            </a:r>
            <a:r>
              <a:rPr lang="fr-FR" sz="1400" dirty="0"/>
              <a:t> as clustering. You do not </a:t>
            </a:r>
            <a:r>
              <a:rPr lang="fr-FR" sz="1400" dirty="0" err="1"/>
              <a:t>necessarily</a:t>
            </a:r>
            <a:r>
              <a:rPr lang="fr-FR" sz="1400" dirty="0"/>
              <a:t> </a:t>
            </a:r>
            <a:r>
              <a:rPr lang="fr-FR" sz="1400" dirty="0" err="1"/>
              <a:t>need</a:t>
            </a:r>
            <a:r>
              <a:rPr lang="fr-FR" sz="1400" dirty="0"/>
              <a:t> to have </a:t>
            </a:r>
            <a:r>
              <a:rPr lang="fr-FR" sz="1400" dirty="0" err="1"/>
              <a:t>known</a:t>
            </a:r>
            <a:r>
              <a:rPr lang="fr-FR" sz="1400" dirty="0"/>
              <a:t> </a:t>
            </a:r>
            <a:r>
              <a:rPr lang="fr-FR" sz="1400" dirty="0" err="1"/>
              <a:t>groupings</a:t>
            </a:r>
            <a:r>
              <a:rPr lang="fr-FR" sz="1400" dirty="0"/>
              <a:t> </a:t>
            </a:r>
            <a:r>
              <a:rPr lang="fr-FR" sz="1400" dirty="0" err="1"/>
              <a:t>before</a:t>
            </a:r>
            <a:r>
              <a:rPr lang="fr-FR" sz="1400" dirty="0"/>
              <a:t> clustering.</a:t>
            </a:r>
            <a:endParaRPr lang="fr-FR" sz="1400" baseline="0" dirty="0"/>
          </a:p>
          <a:p>
            <a:endParaRPr lang="fr-FR" sz="1400" dirty="0"/>
          </a:p>
          <a:p>
            <a:r>
              <a:rPr lang="fr-FR" sz="1400" dirty="0"/>
              <a:t>In case of</a:t>
            </a:r>
            <a:r>
              <a:rPr lang="fr-FR" sz="1400" baseline="0" dirty="0"/>
              <a:t> </a:t>
            </a:r>
            <a:r>
              <a:rPr lang="fr-FR" sz="1400" baseline="0" dirty="0" err="1"/>
              <a:t>supervised</a:t>
            </a:r>
            <a:r>
              <a:rPr lang="fr-FR" sz="1400" baseline="0" dirty="0"/>
              <a:t> </a:t>
            </a:r>
            <a:r>
              <a:rPr lang="fr-FR" sz="1400" baseline="0" dirty="0" err="1"/>
              <a:t>learning</a:t>
            </a:r>
            <a:r>
              <a:rPr lang="fr-FR" sz="1400" baseline="0" dirty="0"/>
              <a:t>, one </a:t>
            </a:r>
            <a:r>
              <a:rPr lang="fr-FR" sz="1400" baseline="0" dirty="0" err="1"/>
              <a:t>creates</a:t>
            </a:r>
            <a:r>
              <a:rPr lang="fr-FR" sz="1400" baseline="0" dirty="0"/>
              <a:t> a model to </a:t>
            </a:r>
            <a:r>
              <a:rPr lang="fr-FR" sz="1400" baseline="0" dirty="0" err="1"/>
              <a:t>predict</a:t>
            </a:r>
            <a:r>
              <a:rPr lang="fr-FR" sz="1400" baseline="0" dirty="0"/>
              <a:t> a </a:t>
            </a:r>
            <a:r>
              <a:rPr lang="fr-FR" sz="1400" baseline="0" dirty="0" err="1"/>
              <a:t>quantity</a:t>
            </a:r>
            <a:r>
              <a:rPr lang="fr-FR" sz="1400" baseline="0" dirty="0"/>
              <a:t> of </a:t>
            </a:r>
            <a:r>
              <a:rPr lang="fr-FR" sz="1400" baseline="0" dirty="0" err="1"/>
              <a:t>interest</a:t>
            </a:r>
            <a:r>
              <a:rPr lang="fr-FR" sz="1400" baseline="0" dirty="0"/>
              <a:t>. </a:t>
            </a:r>
            <a:r>
              <a:rPr lang="fr-FR" sz="1400" baseline="0" dirty="0" err="1"/>
              <a:t>We</a:t>
            </a:r>
            <a:r>
              <a:rPr lang="fr-FR" sz="1400" baseline="0" dirty="0"/>
              <a:t> </a:t>
            </a:r>
            <a:r>
              <a:rPr lang="fr-FR" sz="1400" baseline="0" dirty="0" err="1"/>
              <a:t>will</a:t>
            </a:r>
            <a:r>
              <a:rPr lang="fr-FR" sz="1400" baseline="0" dirty="0"/>
              <a:t> call </a:t>
            </a:r>
            <a:r>
              <a:rPr lang="fr-FR" sz="1400" baseline="0" dirty="0" err="1"/>
              <a:t>it</a:t>
            </a:r>
            <a:r>
              <a:rPr lang="fr-FR" sz="1400" baseline="0" dirty="0"/>
              <a:t> output or </a:t>
            </a:r>
            <a:r>
              <a:rPr lang="fr-FR" sz="1400" baseline="0" dirty="0" err="1"/>
              <a:t>response</a:t>
            </a:r>
            <a:r>
              <a:rPr lang="fr-FR" sz="1400" baseline="0" dirty="0"/>
              <a:t> variable. You have an expectation of </a:t>
            </a:r>
            <a:r>
              <a:rPr lang="fr-FR" sz="1400" baseline="0" dirty="0" err="1"/>
              <a:t>what</a:t>
            </a:r>
            <a:r>
              <a:rPr lang="fr-FR" sz="1400" baseline="0" dirty="0"/>
              <a:t> </a:t>
            </a:r>
            <a:r>
              <a:rPr lang="fr-FR" sz="1400" baseline="0" dirty="0" err="1"/>
              <a:t>factors</a:t>
            </a:r>
            <a:r>
              <a:rPr lang="fr-FR" sz="1400" baseline="0" dirty="0"/>
              <a:t> (</a:t>
            </a:r>
            <a:r>
              <a:rPr lang="fr-FR" sz="1400" baseline="0" dirty="0" err="1"/>
              <a:t>called</a:t>
            </a:r>
            <a:r>
              <a:rPr lang="fr-FR" sz="1400" baseline="0" dirty="0"/>
              <a:t> inputs/</a:t>
            </a:r>
            <a:r>
              <a:rPr lang="fr-FR" sz="1400" baseline="0" dirty="0" err="1"/>
              <a:t>predictors</a:t>
            </a:r>
            <a:r>
              <a:rPr lang="fr-FR" sz="1400" baseline="0" dirty="0"/>
              <a:t>) </a:t>
            </a:r>
            <a:r>
              <a:rPr lang="fr-FR" sz="1400" baseline="0" dirty="0" err="1"/>
              <a:t>will</a:t>
            </a:r>
            <a:r>
              <a:rPr lang="fr-FR" sz="1400" baseline="0" dirty="0"/>
              <a:t> have an impact on </a:t>
            </a:r>
            <a:r>
              <a:rPr lang="fr-FR" sz="1400" baseline="0" dirty="0" err="1"/>
              <a:t>response</a:t>
            </a:r>
            <a:r>
              <a:rPr lang="fr-FR" sz="1400" baseline="0" dirty="0"/>
              <a:t>, </a:t>
            </a:r>
            <a:r>
              <a:rPr lang="fr-FR" sz="1400" baseline="0" dirty="0" err="1"/>
              <a:t>even</a:t>
            </a:r>
            <a:r>
              <a:rPr lang="fr-FR" sz="1400" baseline="0" dirty="0"/>
              <a:t> </a:t>
            </a:r>
            <a:r>
              <a:rPr lang="fr-FR" sz="1400" baseline="0" dirty="0" err="1"/>
              <a:t>though</a:t>
            </a:r>
            <a:r>
              <a:rPr lang="fr-FR" sz="1400" baseline="0" dirty="0"/>
              <a:t> </a:t>
            </a:r>
            <a:r>
              <a:rPr lang="fr-FR" sz="1400" baseline="0" dirty="0" err="1"/>
              <a:t>you</a:t>
            </a:r>
            <a:r>
              <a:rPr lang="fr-FR" sz="1400" baseline="0" dirty="0"/>
              <a:t> </a:t>
            </a:r>
            <a:r>
              <a:rPr lang="fr-FR" sz="1400" baseline="0" dirty="0" err="1"/>
              <a:t>may</a:t>
            </a:r>
            <a:r>
              <a:rPr lang="fr-FR" sz="1400" baseline="0" dirty="0"/>
              <a:t> not have an </a:t>
            </a:r>
            <a:r>
              <a:rPr lang="fr-FR" sz="1400" baseline="0" dirty="0" err="1"/>
              <a:t>understanding</a:t>
            </a:r>
            <a:r>
              <a:rPr lang="fr-FR" sz="1400" baseline="0" dirty="0"/>
              <a:t> of the exact </a:t>
            </a:r>
            <a:r>
              <a:rPr lang="fr-FR" sz="1400" baseline="0" dirty="0" err="1"/>
              <a:t>relationship</a:t>
            </a:r>
            <a:r>
              <a:rPr lang="fr-FR" sz="1400" baseline="0" dirty="0"/>
              <a:t>. You </a:t>
            </a:r>
            <a:r>
              <a:rPr lang="fr-FR" sz="1400" baseline="0" dirty="0" err="1"/>
              <a:t>would</a:t>
            </a:r>
            <a:r>
              <a:rPr lang="fr-FR" sz="1400" baseline="0" dirty="0"/>
              <a:t> use the </a:t>
            </a:r>
            <a:r>
              <a:rPr lang="fr-FR" sz="1400" baseline="0" dirty="0" err="1"/>
              <a:t>predictors</a:t>
            </a:r>
            <a:r>
              <a:rPr lang="fr-FR" sz="1400" baseline="0" dirty="0"/>
              <a:t> and </a:t>
            </a:r>
            <a:r>
              <a:rPr lang="fr-FR" sz="1400" baseline="0" dirty="0" err="1"/>
              <a:t>response</a:t>
            </a:r>
            <a:r>
              <a:rPr lang="fr-FR" sz="1400" baseline="0" dirty="0"/>
              <a:t> data to train </a:t>
            </a:r>
            <a:r>
              <a:rPr lang="fr-FR" sz="1400" baseline="0" dirty="0" err="1"/>
              <a:t>your</a:t>
            </a:r>
            <a:r>
              <a:rPr lang="fr-FR" sz="1400" baseline="0" dirty="0"/>
              <a:t> model and use the model to </a:t>
            </a:r>
            <a:r>
              <a:rPr lang="fr-FR" sz="1400" baseline="0" dirty="0" err="1"/>
              <a:t>make</a:t>
            </a:r>
            <a:r>
              <a:rPr lang="fr-FR" sz="1400" baseline="0" dirty="0"/>
              <a:t> </a:t>
            </a:r>
            <a:r>
              <a:rPr lang="fr-FR" sz="1400" baseline="0" dirty="0" err="1"/>
              <a:t>predictions</a:t>
            </a:r>
            <a:r>
              <a:rPr lang="fr-FR" sz="1400" baseline="0" dirty="0"/>
              <a:t>, </a:t>
            </a:r>
            <a:r>
              <a:rPr lang="fr-FR" sz="1400" baseline="0" dirty="0" err="1"/>
              <a:t>given</a:t>
            </a:r>
            <a:r>
              <a:rPr lang="fr-FR" sz="1400" baseline="0" dirty="0"/>
              <a:t> </a:t>
            </a:r>
            <a:r>
              <a:rPr lang="fr-FR" sz="1400" baseline="0" dirty="0" err="1"/>
              <a:t>only</a:t>
            </a:r>
            <a:r>
              <a:rPr lang="fr-FR" sz="1400" baseline="0" dirty="0"/>
              <a:t> the input data.</a:t>
            </a:r>
          </a:p>
          <a:p>
            <a:endParaRPr lang="fr-FR" sz="1400" baseline="0" dirty="0"/>
          </a:p>
          <a:p>
            <a:r>
              <a:rPr lang="fr-FR" sz="1400" baseline="0" dirty="0"/>
              <a:t>If </a:t>
            </a:r>
            <a:r>
              <a:rPr lang="fr-FR" sz="1400" baseline="0" dirty="0" err="1"/>
              <a:t>your</a:t>
            </a:r>
            <a:r>
              <a:rPr lang="fr-FR" sz="1400" baseline="0" dirty="0"/>
              <a:t> </a:t>
            </a:r>
            <a:r>
              <a:rPr lang="fr-FR" sz="1400" baseline="0" dirty="0" err="1"/>
              <a:t>response</a:t>
            </a:r>
            <a:r>
              <a:rPr lang="fr-FR" sz="1400" baseline="0" dirty="0"/>
              <a:t> </a:t>
            </a:r>
            <a:r>
              <a:rPr lang="fr-FR" sz="1400" baseline="0" dirty="0" err="1"/>
              <a:t>is</a:t>
            </a:r>
            <a:r>
              <a:rPr lang="fr-FR" sz="1400" baseline="0" dirty="0"/>
              <a:t> </a:t>
            </a:r>
            <a:r>
              <a:rPr lang="fr-FR" sz="1400" baseline="0" dirty="0" err="1"/>
              <a:t>discreet</a:t>
            </a:r>
            <a:r>
              <a:rPr lang="fr-FR" sz="1400" baseline="0" dirty="0"/>
              <a:t> in nature, for instance,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tumor</a:t>
            </a:r>
            <a:r>
              <a:rPr lang="fr-FR" sz="1400" baseline="0" dirty="0"/>
              <a:t> size </a:t>
            </a:r>
            <a:r>
              <a:rPr lang="fr-FR" sz="1400" baseline="0" dirty="0" err="1"/>
              <a:t>into</a:t>
            </a:r>
            <a:r>
              <a:rPr lang="fr-FR" sz="1400" baseline="0" dirty="0"/>
              <a:t> </a:t>
            </a:r>
            <a:r>
              <a:rPr lang="fr-FR" sz="1400" baseline="0" dirty="0" err="1"/>
              <a:t>small</a:t>
            </a:r>
            <a:r>
              <a:rPr lang="fr-FR" sz="1400" baseline="0" dirty="0"/>
              <a:t>, medium, large,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classification </a:t>
            </a:r>
            <a:r>
              <a:rPr lang="fr-FR" sz="1400" baseline="0" dirty="0" err="1"/>
              <a:t>problem</a:t>
            </a:r>
            <a:r>
              <a:rPr lang="fr-FR" sz="140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baseline="0" dirty="0"/>
              <a:t>If </a:t>
            </a:r>
            <a:r>
              <a:rPr lang="fr-FR" sz="1400" baseline="0" dirty="0" err="1"/>
              <a:t>your</a:t>
            </a:r>
            <a:r>
              <a:rPr lang="fr-FR" sz="1400" baseline="0" dirty="0"/>
              <a:t> </a:t>
            </a:r>
            <a:r>
              <a:rPr lang="fr-FR" sz="1400" baseline="0" dirty="0" err="1"/>
              <a:t>response</a:t>
            </a:r>
            <a:r>
              <a:rPr lang="fr-FR" sz="1400" baseline="0" dirty="0"/>
              <a:t> </a:t>
            </a:r>
            <a:r>
              <a:rPr lang="fr-FR" sz="1400" baseline="0" dirty="0" err="1"/>
              <a:t>is</a:t>
            </a:r>
            <a:r>
              <a:rPr lang="fr-FR" sz="1400" baseline="0" dirty="0"/>
              <a:t> </a:t>
            </a:r>
            <a:r>
              <a:rPr lang="fr-FR" sz="1400" baseline="0" dirty="0" err="1"/>
              <a:t>continuous</a:t>
            </a:r>
            <a:r>
              <a:rPr lang="fr-FR" sz="1400" baseline="0" dirty="0"/>
              <a:t> in nature, for instance,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electricity</a:t>
            </a:r>
            <a:r>
              <a:rPr lang="fr-FR" sz="1400" baseline="0" dirty="0"/>
              <a:t> </a:t>
            </a:r>
            <a:r>
              <a:rPr lang="fr-FR" sz="1400" baseline="0" dirty="0" err="1"/>
              <a:t>demand</a:t>
            </a:r>
            <a:r>
              <a:rPr lang="fr-FR" sz="1400" baseline="0" dirty="0"/>
              <a:t> </a:t>
            </a:r>
            <a:r>
              <a:rPr lang="fr-FR" sz="1400" baseline="0" dirty="0" err="1"/>
              <a:t>from</a:t>
            </a:r>
            <a:r>
              <a:rPr lang="fr-FR" sz="1400" baseline="0" dirty="0"/>
              <a:t> a </a:t>
            </a:r>
            <a:r>
              <a:rPr lang="fr-FR" sz="1400" baseline="0" dirty="0" err="1"/>
              <a:t>grid</a:t>
            </a:r>
            <a:r>
              <a:rPr lang="fr-FR" sz="1400" baseline="0" dirty="0"/>
              <a:t> (in kW-</a:t>
            </a:r>
            <a:r>
              <a:rPr lang="fr-FR" sz="1400" baseline="0" dirty="0" err="1"/>
              <a:t>hrs</a:t>
            </a:r>
            <a:r>
              <a:rPr lang="fr-FR" sz="1400" baseline="0" dirty="0"/>
              <a:t>),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a:t>
            </a:r>
            <a:r>
              <a:rPr lang="fr-FR" sz="1400" baseline="0" dirty="0" err="1"/>
              <a:t>regression</a:t>
            </a:r>
            <a:r>
              <a:rPr lang="fr-FR" sz="1400" baseline="0" dirty="0"/>
              <a:t> </a:t>
            </a:r>
            <a:r>
              <a:rPr lang="fr-FR" sz="1400" baseline="0" dirty="0" err="1"/>
              <a:t>problem</a:t>
            </a:r>
            <a:r>
              <a:rPr lang="fr-FR" sz="140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Machine Learning are terms that are used interchangeably.</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400" baseline="0" dirty="0"/>
          </a:p>
          <a:p>
            <a:endParaRPr lang="fr-FR" sz="140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2165271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fr-FR" sz="1400" dirty="0"/>
              <a:t>Machine </a:t>
            </a:r>
            <a:r>
              <a:rPr lang="fr-FR" sz="1400" dirty="0" err="1"/>
              <a:t>learning</a:t>
            </a:r>
            <a:r>
              <a:rPr lang="fr-FR" sz="1400" dirty="0"/>
              <a:t> can </a:t>
            </a:r>
            <a:r>
              <a:rPr lang="fr-FR" sz="1400" dirty="0" err="1"/>
              <a:t>be</a:t>
            </a:r>
            <a:r>
              <a:rPr lang="fr-FR" sz="1400" dirty="0"/>
              <a:t> </a:t>
            </a:r>
            <a:r>
              <a:rPr lang="fr-FR" sz="1400" dirty="0" err="1"/>
              <a:t>branched</a:t>
            </a:r>
            <a:r>
              <a:rPr lang="fr-FR" sz="1400" dirty="0"/>
              <a:t> </a:t>
            </a:r>
            <a:r>
              <a:rPr lang="fr-FR" sz="1400" dirty="0" err="1"/>
              <a:t>into</a:t>
            </a:r>
            <a:r>
              <a:rPr lang="fr-FR" sz="1400" dirty="0"/>
              <a:t> </a:t>
            </a:r>
            <a:r>
              <a:rPr lang="fr-FR" sz="1400" dirty="0" err="1"/>
              <a:t>unsupervised</a:t>
            </a:r>
            <a:r>
              <a:rPr lang="fr-FR" sz="1400" dirty="0"/>
              <a:t> </a:t>
            </a:r>
            <a:r>
              <a:rPr lang="fr-FR" sz="1400" dirty="0" err="1"/>
              <a:t>learning</a:t>
            </a:r>
            <a:r>
              <a:rPr lang="fr-FR" sz="1400" dirty="0"/>
              <a:t> and </a:t>
            </a:r>
            <a:r>
              <a:rPr lang="fr-FR" sz="1400" dirty="0" err="1"/>
              <a:t>supervised</a:t>
            </a:r>
            <a:r>
              <a:rPr lang="fr-FR" sz="1400" dirty="0"/>
              <a:t> </a:t>
            </a:r>
            <a:r>
              <a:rPr lang="fr-FR" sz="1400" dirty="0" err="1"/>
              <a:t>learning</a:t>
            </a:r>
            <a:r>
              <a:rPr lang="fr-FR" sz="1400" dirty="0"/>
              <a:t>. In case of </a:t>
            </a:r>
            <a:r>
              <a:rPr lang="fr-FR" sz="1400" dirty="0" err="1"/>
              <a:t>unsupervised</a:t>
            </a:r>
            <a:r>
              <a:rPr lang="fr-FR" sz="1400" dirty="0"/>
              <a:t> </a:t>
            </a:r>
            <a:r>
              <a:rPr lang="fr-FR" sz="1400" dirty="0" err="1"/>
              <a:t>learning</a:t>
            </a:r>
            <a:r>
              <a:rPr lang="fr-FR" sz="1400" dirty="0"/>
              <a:t>, </a:t>
            </a:r>
            <a:r>
              <a:rPr lang="fr-FR" sz="1400" dirty="0" err="1"/>
              <a:t>you</a:t>
            </a:r>
            <a:r>
              <a:rPr lang="fr-FR" sz="1400" dirty="0"/>
              <a:t> can  group </a:t>
            </a:r>
            <a:r>
              <a:rPr lang="fr-FR" sz="1400" dirty="0" err="1"/>
              <a:t>your</a:t>
            </a:r>
            <a:r>
              <a:rPr lang="fr-FR" sz="1400" dirty="0"/>
              <a:t> data </a:t>
            </a:r>
            <a:r>
              <a:rPr lang="fr-FR" sz="1400" dirty="0" err="1"/>
              <a:t>based</a:t>
            </a:r>
            <a:r>
              <a:rPr lang="fr-FR" sz="1400" dirty="0"/>
              <a:t> on </a:t>
            </a:r>
            <a:r>
              <a:rPr lang="fr-FR" sz="1400" dirty="0" err="1"/>
              <a:t>some</a:t>
            </a:r>
            <a:r>
              <a:rPr lang="fr-FR" sz="1400" dirty="0"/>
              <a:t> </a:t>
            </a:r>
            <a:r>
              <a:rPr lang="fr-FR" sz="1400" dirty="0" err="1"/>
              <a:t>similarity</a:t>
            </a:r>
            <a:r>
              <a:rPr lang="fr-FR" sz="1400" dirty="0"/>
              <a:t>/</a:t>
            </a:r>
            <a:r>
              <a:rPr lang="fr-FR" sz="1400" dirty="0" err="1"/>
              <a:t>characteristic</a:t>
            </a:r>
            <a:r>
              <a:rPr lang="fr-FR" sz="1400" dirty="0"/>
              <a:t>. This </a:t>
            </a:r>
            <a:r>
              <a:rPr lang="fr-FR" sz="1400" dirty="0" err="1"/>
              <a:t>is</a:t>
            </a:r>
            <a:r>
              <a:rPr lang="fr-FR" sz="1400" dirty="0"/>
              <a:t> </a:t>
            </a:r>
            <a:r>
              <a:rPr lang="fr-FR" sz="1400" dirty="0" err="1"/>
              <a:t>known</a:t>
            </a:r>
            <a:r>
              <a:rPr lang="fr-FR" sz="1400" dirty="0"/>
              <a:t> as clustering. You do not </a:t>
            </a:r>
            <a:r>
              <a:rPr lang="fr-FR" sz="1400" dirty="0" err="1"/>
              <a:t>necessarily</a:t>
            </a:r>
            <a:r>
              <a:rPr lang="fr-FR" sz="1400" dirty="0"/>
              <a:t> </a:t>
            </a:r>
            <a:r>
              <a:rPr lang="fr-FR" sz="1400" dirty="0" err="1"/>
              <a:t>need</a:t>
            </a:r>
            <a:r>
              <a:rPr lang="fr-FR" sz="1400" dirty="0"/>
              <a:t> to have </a:t>
            </a:r>
            <a:r>
              <a:rPr lang="fr-FR" sz="1400" dirty="0" err="1"/>
              <a:t>known</a:t>
            </a:r>
            <a:r>
              <a:rPr lang="fr-FR" sz="1400" dirty="0"/>
              <a:t> </a:t>
            </a:r>
            <a:r>
              <a:rPr lang="fr-FR" sz="1400" dirty="0" err="1"/>
              <a:t>groupings</a:t>
            </a:r>
            <a:r>
              <a:rPr lang="fr-FR" sz="1400" dirty="0"/>
              <a:t> </a:t>
            </a:r>
            <a:r>
              <a:rPr lang="fr-FR" sz="1400" dirty="0" err="1"/>
              <a:t>before</a:t>
            </a:r>
            <a:r>
              <a:rPr lang="fr-FR" sz="1400" dirty="0"/>
              <a:t> clustering.</a:t>
            </a:r>
            <a:endParaRPr lang="fr-FR" sz="1400" baseline="0" dirty="0"/>
          </a:p>
          <a:p>
            <a:endParaRPr lang="fr-FR" sz="1400" dirty="0"/>
          </a:p>
          <a:p>
            <a:r>
              <a:rPr lang="fr-FR" sz="1400" dirty="0"/>
              <a:t>In case of</a:t>
            </a:r>
            <a:r>
              <a:rPr lang="fr-FR" sz="1400" baseline="0" dirty="0"/>
              <a:t> </a:t>
            </a:r>
            <a:r>
              <a:rPr lang="fr-FR" sz="1400" baseline="0" dirty="0" err="1"/>
              <a:t>supervised</a:t>
            </a:r>
            <a:r>
              <a:rPr lang="fr-FR" sz="1400" baseline="0" dirty="0"/>
              <a:t> </a:t>
            </a:r>
            <a:r>
              <a:rPr lang="fr-FR" sz="1400" baseline="0" dirty="0" err="1"/>
              <a:t>learning</a:t>
            </a:r>
            <a:r>
              <a:rPr lang="fr-FR" sz="1400" baseline="0" dirty="0"/>
              <a:t>, one </a:t>
            </a:r>
            <a:r>
              <a:rPr lang="fr-FR" sz="1400" baseline="0" dirty="0" err="1"/>
              <a:t>creates</a:t>
            </a:r>
            <a:r>
              <a:rPr lang="fr-FR" sz="1400" baseline="0" dirty="0"/>
              <a:t> a model to </a:t>
            </a:r>
            <a:r>
              <a:rPr lang="fr-FR" sz="1400" baseline="0" dirty="0" err="1"/>
              <a:t>predict</a:t>
            </a:r>
            <a:r>
              <a:rPr lang="fr-FR" sz="1400" baseline="0" dirty="0"/>
              <a:t> a </a:t>
            </a:r>
            <a:r>
              <a:rPr lang="fr-FR" sz="1400" baseline="0" dirty="0" err="1"/>
              <a:t>quantity</a:t>
            </a:r>
            <a:r>
              <a:rPr lang="fr-FR" sz="1400" baseline="0" dirty="0"/>
              <a:t> of </a:t>
            </a:r>
            <a:r>
              <a:rPr lang="fr-FR" sz="1400" baseline="0" dirty="0" err="1"/>
              <a:t>interest</a:t>
            </a:r>
            <a:r>
              <a:rPr lang="fr-FR" sz="1400" baseline="0" dirty="0"/>
              <a:t>. </a:t>
            </a:r>
            <a:r>
              <a:rPr lang="fr-FR" sz="1400" baseline="0" dirty="0" err="1"/>
              <a:t>We</a:t>
            </a:r>
            <a:r>
              <a:rPr lang="fr-FR" sz="1400" baseline="0" dirty="0"/>
              <a:t> </a:t>
            </a:r>
            <a:r>
              <a:rPr lang="fr-FR" sz="1400" baseline="0" dirty="0" err="1"/>
              <a:t>will</a:t>
            </a:r>
            <a:r>
              <a:rPr lang="fr-FR" sz="1400" baseline="0" dirty="0"/>
              <a:t> call </a:t>
            </a:r>
            <a:r>
              <a:rPr lang="fr-FR" sz="1400" baseline="0" dirty="0" err="1"/>
              <a:t>it</a:t>
            </a:r>
            <a:r>
              <a:rPr lang="fr-FR" sz="1400" baseline="0" dirty="0"/>
              <a:t> output or </a:t>
            </a:r>
            <a:r>
              <a:rPr lang="fr-FR" sz="1400" baseline="0" dirty="0" err="1"/>
              <a:t>response</a:t>
            </a:r>
            <a:r>
              <a:rPr lang="fr-FR" sz="1400" baseline="0" dirty="0"/>
              <a:t> variable. You have an expectation of </a:t>
            </a:r>
            <a:r>
              <a:rPr lang="fr-FR" sz="1400" baseline="0" dirty="0" err="1"/>
              <a:t>what</a:t>
            </a:r>
            <a:r>
              <a:rPr lang="fr-FR" sz="1400" baseline="0" dirty="0"/>
              <a:t> </a:t>
            </a:r>
            <a:r>
              <a:rPr lang="fr-FR" sz="1400" baseline="0" dirty="0" err="1"/>
              <a:t>factors</a:t>
            </a:r>
            <a:r>
              <a:rPr lang="fr-FR" sz="1400" baseline="0" dirty="0"/>
              <a:t> (</a:t>
            </a:r>
            <a:r>
              <a:rPr lang="fr-FR" sz="1400" baseline="0" dirty="0" err="1"/>
              <a:t>called</a:t>
            </a:r>
            <a:r>
              <a:rPr lang="fr-FR" sz="1400" baseline="0" dirty="0"/>
              <a:t> inputs/</a:t>
            </a:r>
            <a:r>
              <a:rPr lang="fr-FR" sz="1400" baseline="0" dirty="0" err="1"/>
              <a:t>predictors</a:t>
            </a:r>
            <a:r>
              <a:rPr lang="fr-FR" sz="1400" baseline="0" dirty="0"/>
              <a:t>) </a:t>
            </a:r>
            <a:r>
              <a:rPr lang="fr-FR" sz="1400" baseline="0" dirty="0" err="1"/>
              <a:t>will</a:t>
            </a:r>
            <a:r>
              <a:rPr lang="fr-FR" sz="1400" baseline="0" dirty="0"/>
              <a:t> have an impact on </a:t>
            </a:r>
            <a:r>
              <a:rPr lang="fr-FR" sz="1400" baseline="0" dirty="0" err="1"/>
              <a:t>response</a:t>
            </a:r>
            <a:r>
              <a:rPr lang="fr-FR" sz="1400" baseline="0" dirty="0"/>
              <a:t>, </a:t>
            </a:r>
            <a:r>
              <a:rPr lang="fr-FR" sz="1400" baseline="0" dirty="0" err="1"/>
              <a:t>even</a:t>
            </a:r>
            <a:r>
              <a:rPr lang="fr-FR" sz="1400" baseline="0" dirty="0"/>
              <a:t> </a:t>
            </a:r>
            <a:r>
              <a:rPr lang="fr-FR" sz="1400" baseline="0" dirty="0" err="1"/>
              <a:t>though</a:t>
            </a:r>
            <a:r>
              <a:rPr lang="fr-FR" sz="1400" baseline="0" dirty="0"/>
              <a:t> </a:t>
            </a:r>
            <a:r>
              <a:rPr lang="fr-FR" sz="1400" baseline="0" dirty="0" err="1"/>
              <a:t>you</a:t>
            </a:r>
            <a:r>
              <a:rPr lang="fr-FR" sz="1400" baseline="0" dirty="0"/>
              <a:t> </a:t>
            </a:r>
            <a:r>
              <a:rPr lang="fr-FR" sz="1400" baseline="0" dirty="0" err="1"/>
              <a:t>may</a:t>
            </a:r>
            <a:r>
              <a:rPr lang="fr-FR" sz="1400" baseline="0" dirty="0"/>
              <a:t> not have an </a:t>
            </a:r>
            <a:r>
              <a:rPr lang="fr-FR" sz="1400" baseline="0" dirty="0" err="1"/>
              <a:t>understanding</a:t>
            </a:r>
            <a:r>
              <a:rPr lang="fr-FR" sz="1400" baseline="0" dirty="0"/>
              <a:t> of the exact </a:t>
            </a:r>
            <a:r>
              <a:rPr lang="fr-FR" sz="1400" baseline="0" dirty="0" err="1"/>
              <a:t>relationship</a:t>
            </a:r>
            <a:r>
              <a:rPr lang="fr-FR" sz="1400" baseline="0" dirty="0"/>
              <a:t>. You </a:t>
            </a:r>
            <a:r>
              <a:rPr lang="fr-FR" sz="1400" baseline="0" dirty="0" err="1"/>
              <a:t>would</a:t>
            </a:r>
            <a:r>
              <a:rPr lang="fr-FR" sz="1400" baseline="0" dirty="0"/>
              <a:t> use the </a:t>
            </a:r>
            <a:r>
              <a:rPr lang="fr-FR" sz="1400" baseline="0" dirty="0" err="1"/>
              <a:t>predictors</a:t>
            </a:r>
            <a:r>
              <a:rPr lang="fr-FR" sz="1400" baseline="0" dirty="0"/>
              <a:t> and </a:t>
            </a:r>
            <a:r>
              <a:rPr lang="fr-FR" sz="1400" baseline="0" dirty="0" err="1"/>
              <a:t>response</a:t>
            </a:r>
            <a:r>
              <a:rPr lang="fr-FR" sz="1400" baseline="0" dirty="0"/>
              <a:t> data to train </a:t>
            </a:r>
            <a:r>
              <a:rPr lang="fr-FR" sz="1400" baseline="0" dirty="0" err="1"/>
              <a:t>your</a:t>
            </a:r>
            <a:r>
              <a:rPr lang="fr-FR" sz="1400" baseline="0" dirty="0"/>
              <a:t> model and use the model to </a:t>
            </a:r>
            <a:r>
              <a:rPr lang="fr-FR" sz="1400" baseline="0" dirty="0" err="1"/>
              <a:t>make</a:t>
            </a:r>
            <a:r>
              <a:rPr lang="fr-FR" sz="1400" baseline="0" dirty="0"/>
              <a:t> </a:t>
            </a:r>
            <a:r>
              <a:rPr lang="fr-FR" sz="1400" baseline="0" dirty="0" err="1"/>
              <a:t>predictions</a:t>
            </a:r>
            <a:r>
              <a:rPr lang="fr-FR" sz="1400" baseline="0" dirty="0"/>
              <a:t>, </a:t>
            </a:r>
            <a:r>
              <a:rPr lang="fr-FR" sz="1400" baseline="0" dirty="0" err="1"/>
              <a:t>given</a:t>
            </a:r>
            <a:r>
              <a:rPr lang="fr-FR" sz="1400" baseline="0" dirty="0"/>
              <a:t> </a:t>
            </a:r>
            <a:r>
              <a:rPr lang="fr-FR" sz="1400" baseline="0" dirty="0" err="1"/>
              <a:t>only</a:t>
            </a:r>
            <a:r>
              <a:rPr lang="fr-FR" sz="1400" baseline="0" dirty="0"/>
              <a:t> the input data.</a:t>
            </a:r>
          </a:p>
          <a:p>
            <a:endParaRPr lang="fr-FR" sz="1400" baseline="0" dirty="0"/>
          </a:p>
          <a:p>
            <a:r>
              <a:rPr lang="fr-FR" sz="1400" baseline="0" dirty="0"/>
              <a:t>If </a:t>
            </a:r>
            <a:r>
              <a:rPr lang="fr-FR" sz="1400" baseline="0" dirty="0" err="1"/>
              <a:t>your</a:t>
            </a:r>
            <a:r>
              <a:rPr lang="fr-FR" sz="1400" baseline="0" dirty="0"/>
              <a:t> </a:t>
            </a:r>
            <a:r>
              <a:rPr lang="fr-FR" sz="1400" baseline="0" dirty="0" err="1"/>
              <a:t>response</a:t>
            </a:r>
            <a:r>
              <a:rPr lang="fr-FR" sz="1400" baseline="0" dirty="0"/>
              <a:t> </a:t>
            </a:r>
            <a:r>
              <a:rPr lang="fr-FR" sz="1400" baseline="0" dirty="0" err="1"/>
              <a:t>is</a:t>
            </a:r>
            <a:r>
              <a:rPr lang="fr-FR" sz="1400" baseline="0" dirty="0"/>
              <a:t> </a:t>
            </a:r>
            <a:r>
              <a:rPr lang="fr-FR" sz="1400" baseline="0" dirty="0" err="1"/>
              <a:t>discreet</a:t>
            </a:r>
            <a:r>
              <a:rPr lang="fr-FR" sz="1400" baseline="0" dirty="0"/>
              <a:t> in nature, for instance,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tumor</a:t>
            </a:r>
            <a:r>
              <a:rPr lang="fr-FR" sz="1400" baseline="0" dirty="0"/>
              <a:t> size </a:t>
            </a:r>
            <a:r>
              <a:rPr lang="fr-FR" sz="1400" baseline="0" dirty="0" err="1"/>
              <a:t>into</a:t>
            </a:r>
            <a:r>
              <a:rPr lang="fr-FR" sz="1400" baseline="0" dirty="0"/>
              <a:t> </a:t>
            </a:r>
            <a:r>
              <a:rPr lang="fr-FR" sz="1400" baseline="0" dirty="0" err="1"/>
              <a:t>small</a:t>
            </a:r>
            <a:r>
              <a:rPr lang="fr-FR" sz="1400" baseline="0" dirty="0"/>
              <a:t>, medium, large,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classification </a:t>
            </a:r>
            <a:r>
              <a:rPr lang="fr-FR" sz="1400" baseline="0" dirty="0" err="1"/>
              <a:t>problem</a:t>
            </a:r>
            <a:r>
              <a:rPr lang="fr-FR" sz="140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baseline="0" dirty="0"/>
              <a:t>If </a:t>
            </a:r>
            <a:r>
              <a:rPr lang="fr-FR" sz="1400" baseline="0" dirty="0" err="1"/>
              <a:t>your</a:t>
            </a:r>
            <a:r>
              <a:rPr lang="fr-FR" sz="1400" baseline="0" dirty="0"/>
              <a:t> </a:t>
            </a:r>
            <a:r>
              <a:rPr lang="fr-FR" sz="1400" baseline="0" dirty="0" err="1"/>
              <a:t>response</a:t>
            </a:r>
            <a:r>
              <a:rPr lang="fr-FR" sz="1400" baseline="0" dirty="0"/>
              <a:t> </a:t>
            </a:r>
            <a:r>
              <a:rPr lang="fr-FR" sz="1400" baseline="0" dirty="0" err="1"/>
              <a:t>is</a:t>
            </a:r>
            <a:r>
              <a:rPr lang="fr-FR" sz="1400" baseline="0" dirty="0"/>
              <a:t> </a:t>
            </a:r>
            <a:r>
              <a:rPr lang="fr-FR" sz="1400" baseline="0" dirty="0" err="1"/>
              <a:t>continuous</a:t>
            </a:r>
            <a:r>
              <a:rPr lang="fr-FR" sz="1400" baseline="0" dirty="0"/>
              <a:t> in nature, for instance,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electricity</a:t>
            </a:r>
            <a:r>
              <a:rPr lang="fr-FR" sz="1400" baseline="0" dirty="0"/>
              <a:t> </a:t>
            </a:r>
            <a:r>
              <a:rPr lang="fr-FR" sz="1400" baseline="0" dirty="0" err="1"/>
              <a:t>demand</a:t>
            </a:r>
            <a:r>
              <a:rPr lang="fr-FR" sz="1400" baseline="0" dirty="0"/>
              <a:t> </a:t>
            </a:r>
            <a:r>
              <a:rPr lang="fr-FR" sz="1400" baseline="0" dirty="0" err="1"/>
              <a:t>from</a:t>
            </a:r>
            <a:r>
              <a:rPr lang="fr-FR" sz="1400" baseline="0" dirty="0"/>
              <a:t> a </a:t>
            </a:r>
            <a:r>
              <a:rPr lang="fr-FR" sz="1400" baseline="0" dirty="0" err="1"/>
              <a:t>grid</a:t>
            </a:r>
            <a:r>
              <a:rPr lang="fr-FR" sz="1400" baseline="0" dirty="0"/>
              <a:t> (in kW-</a:t>
            </a:r>
            <a:r>
              <a:rPr lang="fr-FR" sz="1400" baseline="0" dirty="0" err="1"/>
              <a:t>hrs</a:t>
            </a:r>
            <a:r>
              <a:rPr lang="fr-FR" sz="1400" baseline="0" dirty="0"/>
              <a:t>),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a:t>
            </a:r>
            <a:r>
              <a:rPr lang="fr-FR" sz="1400" baseline="0" dirty="0" err="1"/>
              <a:t>regression</a:t>
            </a:r>
            <a:r>
              <a:rPr lang="fr-FR" sz="1400" baseline="0" dirty="0"/>
              <a:t> </a:t>
            </a:r>
            <a:r>
              <a:rPr lang="fr-FR" sz="1400" baseline="0" dirty="0" err="1"/>
              <a:t>problem</a:t>
            </a:r>
            <a:r>
              <a:rPr lang="fr-FR" sz="140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Machine Learning are terms that are used interchangeably.</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400" baseline="0" dirty="0"/>
          </a:p>
          <a:p>
            <a:endParaRPr lang="fr-FR" sz="140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927599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fr-FR" sz="1400" dirty="0"/>
              <a:t>Machine </a:t>
            </a:r>
            <a:r>
              <a:rPr lang="fr-FR" sz="1400" dirty="0" err="1"/>
              <a:t>learning</a:t>
            </a:r>
            <a:r>
              <a:rPr lang="fr-FR" sz="1400" dirty="0"/>
              <a:t> can </a:t>
            </a:r>
            <a:r>
              <a:rPr lang="fr-FR" sz="1400" dirty="0" err="1"/>
              <a:t>be</a:t>
            </a:r>
            <a:r>
              <a:rPr lang="fr-FR" sz="1400" dirty="0"/>
              <a:t> </a:t>
            </a:r>
            <a:r>
              <a:rPr lang="fr-FR" sz="1400" dirty="0" err="1"/>
              <a:t>branched</a:t>
            </a:r>
            <a:r>
              <a:rPr lang="fr-FR" sz="1400" dirty="0"/>
              <a:t> </a:t>
            </a:r>
            <a:r>
              <a:rPr lang="fr-FR" sz="1400" dirty="0" err="1"/>
              <a:t>into</a:t>
            </a:r>
            <a:r>
              <a:rPr lang="fr-FR" sz="1400" dirty="0"/>
              <a:t> </a:t>
            </a:r>
            <a:r>
              <a:rPr lang="fr-FR" sz="1400" dirty="0" err="1"/>
              <a:t>unsupervised</a:t>
            </a:r>
            <a:r>
              <a:rPr lang="fr-FR" sz="1400" dirty="0"/>
              <a:t> </a:t>
            </a:r>
            <a:r>
              <a:rPr lang="fr-FR" sz="1400" dirty="0" err="1"/>
              <a:t>learning</a:t>
            </a:r>
            <a:r>
              <a:rPr lang="fr-FR" sz="1400" dirty="0"/>
              <a:t> and </a:t>
            </a:r>
            <a:r>
              <a:rPr lang="fr-FR" sz="1400" dirty="0" err="1"/>
              <a:t>supervised</a:t>
            </a:r>
            <a:r>
              <a:rPr lang="fr-FR" sz="1400" dirty="0"/>
              <a:t> </a:t>
            </a:r>
            <a:r>
              <a:rPr lang="fr-FR" sz="1400" dirty="0" err="1"/>
              <a:t>learning</a:t>
            </a:r>
            <a:r>
              <a:rPr lang="fr-FR" sz="1400" dirty="0"/>
              <a:t>. In case of </a:t>
            </a:r>
            <a:r>
              <a:rPr lang="fr-FR" sz="1400" dirty="0" err="1"/>
              <a:t>unsupervised</a:t>
            </a:r>
            <a:r>
              <a:rPr lang="fr-FR" sz="1400" dirty="0"/>
              <a:t> </a:t>
            </a:r>
            <a:r>
              <a:rPr lang="fr-FR" sz="1400" dirty="0" err="1"/>
              <a:t>learning</a:t>
            </a:r>
            <a:r>
              <a:rPr lang="fr-FR" sz="1400" dirty="0"/>
              <a:t>, </a:t>
            </a:r>
            <a:r>
              <a:rPr lang="fr-FR" sz="1400" dirty="0" err="1"/>
              <a:t>you</a:t>
            </a:r>
            <a:r>
              <a:rPr lang="fr-FR" sz="1400" dirty="0"/>
              <a:t> can  group </a:t>
            </a:r>
            <a:r>
              <a:rPr lang="fr-FR" sz="1400" dirty="0" err="1"/>
              <a:t>your</a:t>
            </a:r>
            <a:r>
              <a:rPr lang="fr-FR" sz="1400" dirty="0"/>
              <a:t> data </a:t>
            </a:r>
            <a:r>
              <a:rPr lang="fr-FR" sz="1400" dirty="0" err="1"/>
              <a:t>based</a:t>
            </a:r>
            <a:r>
              <a:rPr lang="fr-FR" sz="1400" dirty="0"/>
              <a:t> on </a:t>
            </a:r>
            <a:r>
              <a:rPr lang="fr-FR" sz="1400" dirty="0" err="1"/>
              <a:t>some</a:t>
            </a:r>
            <a:r>
              <a:rPr lang="fr-FR" sz="1400" dirty="0"/>
              <a:t> </a:t>
            </a:r>
            <a:r>
              <a:rPr lang="fr-FR" sz="1400" dirty="0" err="1"/>
              <a:t>similarity</a:t>
            </a:r>
            <a:r>
              <a:rPr lang="fr-FR" sz="1400" dirty="0"/>
              <a:t>/</a:t>
            </a:r>
            <a:r>
              <a:rPr lang="fr-FR" sz="1400" dirty="0" err="1"/>
              <a:t>characteristic</a:t>
            </a:r>
            <a:r>
              <a:rPr lang="fr-FR" sz="1400" dirty="0"/>
              <a:t>. This </a:t>
            </a:r>
            <a:r>
              <a:rPr lang="fr-FR" sz="1400" dirty="0" err="1"/>
              <a:t>is</a:t>
            </a:r>
            <a:r>
              <a:rPr lang="fr-FR" sz="1400" dirty="0"/>
              <a:t> </a:t>
            </a:r>
            <a:r>
              <a:rPr lang="fr-FR" sz="1400" dirty="0" err="1"/>
              <a:t>known</a:t>
            </a:r>
            <a:r>
              <a:rPr lang="fr-FR" sz="1400" dirty="0"/>
              <a:t> as clustering. You do not </a:t>
            </a:r>
            <a:r>
              <a:rPr lang="fr-FR" sz="1400" dirty="0" err="1"/>
              <a:t>necessarily</a:t>
            </a:r>
            <a:r>
              <a:rPr lang="fr-FR" sz="1400" dirty="0"/>
              <a:t> </a:t>
            </a:r>
            <a:r>
              <a:rPr lang="fr-FR" sz="1400" dirty="0" err="1"/>
              <a:t>need</a:t>
            </a:r>
            <a:r>
              <a:rPr lang="fr-FR" sz="1400" dirty="0"/>
              <a:t> to have </a:t>
            </a:r>
            <a:r>
              <a:rPr lang="fr-FR" sz="1400" dirty="0" err="1"/>
              <a:t>known</a:t>
            </a:r>
            <a:r>
              <a:rPr lang="fr-FR" sz="1400" dirty="0"/>
              <a:t> </a:t>
            </a:r>
            <a:r>
              <a:rPr lang="fr-FR" sz="1400" dirty="0" err="1"/>
              <a:t>groupings</a:t>
            </a:r>
            <a:r>
              <a:rPr lang="fr-FR" sz="1400" dirty="0"/>
              <a:t> </a:t>
            </a:r>
            <a:r>
              <a:rPr lang="fr-FR" sz="1400" dirty="0" err="1"/>
              <a:t>before</a:t>
            </a:r>
            <a:r>
              <a:rPr lang="fr-FR" sz="1400" dirty="0"/>
              <a:t> clustering.</a:t>
            </a:r>
            <a:endParaRPr lang="fr-FR" sz="1400" baseline="0" dirty="0"/>
          </a:p>
          <a:p>
            <a:endParaRPr lang="fr-FR" sz="1400" dirty="0"/>
          </a:p>
          <a:p>
            <a:r>
              <a:rPr lang="fr-FR" sz="1400" dirty="0"/>
              <a:t>In case of</a:t>
            </a:r>
            <a:r>
              <a:rPr lang="fr-FR" sz="1400" baseline="0" dirty="0"/>
              <a:t> </a:t>
            </a:r>
            <a:r>
              <a:rPr lang="fr-FR" sz="1400" baseline="0" dirty="0" err="1"/>
              <a:t>supervised</a:t>
            </a:r>
            <a:r>
              <a:rPr lang="fr-FR" sz="1400" baseline="0" dirty="0"/>
              <a:t> </a:t>
            </a:r>
            <a:r>
              <a:rPr lang="fr-FR" sz="1400" baseline="0" dirty="0" err="1"/>
              <a:t>learning</a:t>
            </a:r>
            <a:r>
              <a:rPr lang="fr-FR" sz="1400" baseline="0" dirty="0"/>
              <a:t>, one </a:t>
            </a:r>
            <a:r>
              <a:rPr lang="fr-FR" sz="1400" baseline="0" dirty="0" err="1"/>
              <a:t>creates</a:t>
            </a:r>
            <a:r>
              <a:rPr lang="fr-FR" sz="1400" baseline="0" dirty="0"/>
              <a:t> a model to </a:t>
            </a:r>
            <a:r>
              <a:rPr lang="fr-FR" sz="1400" baseline="0" dirty="0" err="1"/>
              <a:t>predict</a:t>
            </a:r>
            <a:r>
              <a:rPr lang="fr-FR" sz="1400" baseline="0" dirty="0"/>
              <a:t> a </a:t>
            </a:r>
            <a:r>
              <a:rPr lang="fr-FR" sz="1400" baseline="0" dirty="0" err="1"/>
              <a:t>quantity</a:t>
            </a:r>
            <a:r>
              <a:rPr lang="fr-FR" sz="1400" baseline="0" dirty="0"/>
              <a:t> of </a:t>
            </a:r>
            <a:r>
              <a:rPr lang="fr-FR" sz="1400" baseline="0" dirty="0" err="1"/>
              <a:t>interest</a:t>
            </a:r>
            <a:r>
              <a:rPr lang="fr-FR" sz="1400" baseline="0" dirty="0"/>
              <a:t>. </a:t>
            </a:r>
            <a:r>
              <a:rPr lang="fr-FR" sz="1400" baseline="0" dirty="0" err="1"/>
              <a:t>We</a:t>
            </a:r>
            <a:r>
              <a:rPr lang="fr-FR" sz="1400" baseline="0" dirty="0"/>
              <a:t> </a:t>
            </a:r>
            <a:r>
              <a:rPr lang="fr-FR" sz="1400" baseline="0" dirty="0" err="1"/>
              <a:t>will</a:t>
            </a:r>
            <a:r>
              <a:rPr lang="fr-FR" sz="1400" baseline="0" dirty="0"/>
              <a:t> call </a:t>
            </a:r>
            <a:r>
              <a:rPr lang="fr-FR" sz="1400" baseline="0" dirty="0" err="1"/>
              <a:t>it</a:t>
            </a:r>
            <a:r>
              <a:rPr lang="fr-FR" sz="1400" baseline="0" dirty="0"/>
              <a:t> output or </a:t>
            </a:r>
            <a:r>
              <a:rPr lang="fr-FR" sz="1400" baseline="0" dirty="0" err="1"/>
              <a:t>response</a:t>
            </a:r>
            <a:r>
              <a:rPr lang="fr-FR" sz="1400" baseline="0" dirty="0"/>
              <a:t> variable. You have an expectation of </a:t>
            </a:r>
            <a:r>
              <a:rPr lang="fr-FR" sz="1400" baseline="0" dirty="0" err="1"/>
              <a:t>what</a:t>
            </a:r>
            <a:r>
              <a:rPr lang="fr-FR" sz="1400" baseline="0" dirty="0"/>
              <a:t> </a:t>
            </a:r>
            <a:r>
              <a:rPr lang="fr-FR" sz="1400" baseline="0" dirty="0" err="1"/>
              <a:t>factors</a:t>
            </a:r>
            <a:r>
              <a:rPr lang="fr-FR" sz="1400" baseline="0" dirty="0"/>
              <a:t> (</a:t>
            </a:r>
            <a:r>
              <a:rPr lang="fr-FR" sz="1400" baseline="0" dirty="0" err="1"/>
              <a:t>called</a:t>
            </a:r>
            <a:r>
              <a:rPr lang="fr-FR" sz="1400" baseline="0" dirty="0"/>
              <a:t> inputs/</a:t>
            </a:r>
            <a:r>
              <a:rPr lang="fr-FR" sz="1400" baseline="0" dirty="0" err="1"/>
              <a:t>predictors</a:t>
            </a:r>
            <a:r>
              <a:rPr lang="fr-FR" sz="1400" baseline="0" dirty="0"/>
              <a:t>) </a:t>
            </a:r>
            <a:r>
              <a:rPr lang="fr-FR" sz="1400" baseline="0" dirty="0" err="1"/>
              <a:t>will</a:t>
            </a:r>
            <a:r>
              <a:rPr lang="fr-FR" sz="1400" baseline="0" dirty="0"/>
              <a:t> have an impact on </a:t>
            </a:r>
            <a:r>
              <a:rPr lang="fr-FR" sz="1400" baseline="0" dirty="0" err="1"/>
              <a:t>response</a:t>
            </a:r>
            <a:r>
              <a:rPr lang="fr-FR" sz="1400" baseline="0" dirty="0"/>
              <a:t>, </a:t>
            </a:r>
            <a:r>
              <a:rPr lang="fr-FR" sz="1400" baseline="0" dirty="0" err="1"/>
              <a:t>even</a:t>
            </a:r>
            <a:r>
              <a:rPr lang="fr-FR" sz="1400" baseline="0" dirty="0"/>
              <a:t> </a:t>
            </a:r>
            <a:r>
              <a:rPr lang="fr-FR" sz="1400" baseline="0" dirty="0" err="1"/>
              <a:t>though</a:t>
            </a:r>
            <a:r>
              <a:rPr lang="fr-FR" sz="1400" baseline="0" dirty="0"/>
              <a:t> </a:t>
            </a:r>
            <a:r>
              <a:rPr lang="fr-FR" sz="1400" baseline="0" dirty="0" err="1"/>
              <a:t>you</a:t>
            </a:r>
            <a:r>
              <a:rPr lang="fr-FR" sz="1400" baseline="0" dirty="0"/>
              <a:t> </a:t>
            </a:r>
            <a:r>
              <a:rPr lang="fr-FR" sz="1400" baseline="0" dirty="0" err="1"/>
              <a:t>may</a:t>
            </a:r>
            <a:r>
              <a:rPr lang="fr-FR" sz="1400" baseline="0" dirty="0"/>
              <a:t> not have an </a:t>
            </a:r>
            <a:r>
              <a:rPr lang="fr-FR" sz="1400" baseline="0" dirty="0" err="1"/>
              <a:t>understanding</a:t>
            </a:r>
            <a:r>
              <a:rPr lang="fr-FR" sz="1400" baseline="0" dirty="0"/>
              <a:t> of the exact </a:t>
            </a:r>
            <a:r>
              <a:rPr lang="fr-FR" sz="1400" baseline="0" dirty="0" err="1"/>
              <a:t>relationship</a:t>
            </a:r>
            <a:r>
              <a:rPr lang="fr-FR" sz="1400" baseline="0" dirty="0"/>
              <a:t>. You </a:t>
            </a:r>
            <a:r>
              <a:rPr lang="fr-FR" sz="1400" baseline="0" dirty="0" err="1"/>
              <a:t>would</a:t>
            </a:r>
            <a:r>
              <a:rPr lang="fr-FR" sz="1400" baseline="0" dirty="0"/>
              <a:t> use the </a:t>
            </a:r>
            <a:r>
              <a:rPr lang="fr-FR" sz="1400" baseline="0" dirty="0" err="1"/>
              <a:t>predictors</a:t>
            </a:r>
            <a:r>
              <a:rPr lang="fr-FR" sz="1400" baseline="0" dirty="0"/>
              <a:t> and </a:t>
            </a:r>
            <a:r>
              <a:rPr lang="fr-FR" sz="1400" baseline="0" dirty="0" err="1"/>
              <a:t>response</a:t>
            </a:r>
            <a:r>
              <a:rPr lang="fr-FR" sz="1400" baseline="0" dirty="0"/>
              <a:t> data to train </a:t>
            </a:r>
            <a:r>
              <a:rPr lang="fr-FR" sz="1400" baseline="0" dirty="0" err="1"/>
              <a:t>your</a:t>
            </a:r>
            <a:r>
              <a:rPr lang="fr-FR" sz="1400" baseline="0" dirty="0"/>
              <a:t> model and use the model to </a:t>
            </a:r>
            <a:r>
              <a:rPr lang="fr-FR" sz="1400" baseline="0" dirty="0" err="1"/>
              <a:t>make</a:t>
            </a:r>
            <a:r>
              <a:rPr lang="fr-FR" sz="1400" baseline="0" dirty="0"/>
              <a:t> </a:t>
            </a:r>
            <a:r>
              <a:rPr lang="fr-FR" sz="1400" baseline="0" dirty="0" err="1"/>
              <a:t>predictions</a:t>
            </a:r>
            <a:r>
              <a:rPr lang="fr-FR" sz="1400" baseline="0" dirty="0"/>
              <a:t>, </a:t>
            </a:r>
            <a:r>
              <a:rPr lang="fr-FR" sz="1400" baseline="0" dirty="0" err="1"/>
              <a:t>given</a:t>
            </a:r>
            <a:r>
              <a:rPr lang="fr-FR" sz="1400" baseline="0" dirty="0"/>
              <a:t> </a:t>
            </a:r>
            <a:r>
              <a:rPr lang="fr-FR" sz="1400" baseline="0" dirty="0" err="1"/>
              <a:t>only</a:t>
            </a:r>
            <a:r>
              <a:rPr lang="fr-FR" sz="1400" baseline="0" dirty="0"/>
              <a:t> the input data.</a:t>
            </a:r>
          </a:p>
          <a:p>
            <a:endParaRPr lang="fr-FR" sz="1400" baseline="0" dirty="0"/>
          </a:p>
          <a:p>
            <a:r>
              <a:rPr lang="fr-FR" sz="1400" baseline="0" dirty="0"/>
              <a:t>If </a:t>
            </a:r>
            <a:r>
              <a:rPr lang="fr-FR" sz="1400" baseline="0" dirty="0" err="1"/>
              <a:t>your</a:t>
            </a:r>
            <a:r>
              <a:rPr lang="fr-FR" sz="1400" baseline="0" dirty="0"/>
              <a:t> </a:t>
            </a:r>
            <a:r>
              <a:rPr lang="fr-FR" sz="1400" baseline="0" dirty="0" err="1"/>
              <a:t>response</a:t>
            </a:r>
            <a:r>
              <a:rPr lang="fr-FR" sz="1400" baseline="0" dirty="0"/>
              <a:t> </a:t>
            </a:r>
            <a:r>
              <a:rPr lang="fr-FR" sz="1400" baseline="0" dirty="0" err="1"/>
              <a:t>is</a:t>
            </a:r>
            <a:r>
              <a:rPr lang="fr-FR" sz="1400" baseline="0" dirty="0"/>
              <a:t> </a:t>
            </a:r>
            <a:r>
              <a:rPr lang="fr-FR" sz="1400" baseline="0" dirty="0" err="1"/>
              <a:t>discreet</a:t>
            </a:r>
            <a:r>
              <a:rPr lang="fr-FR" sz="1400" baseline="0" dirty="0"/>
              <a:t> in nature, for instance,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tumor</a:t>
            </a:r>
            <a:r>
              <a:rPr lang="fr-FR" sz="1400" baseline="0" dirty="0"/>
              <a:t> size </a:t>
            </a:r>
            <a:r>
              <a:rPr lang="fr-FR" sz="1400" baseline="0" dirty="0" err="1"/>
              <a:t>into</a:t>
            </a:r>
            <a:r>
              <a:rPr lang="fr-FR" sz="1400" baseline="0" dirty="0"/>
              <a:t> </a:t>
            </a:r>
            <a:r>
              <a:rPr lang="fr-FR" sz="1400" baseline="0" dirty="0" err="1"/>
              <a:t>small</a:t>
            </a:r>
            <a:r>
              <a:rPr lang="fr-FR" sz="1400" baseline="0" dirty="0"/>
              <a:t>, medium, large,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classification </a:t>
            </a:r>
            <a:r>
              <a:rPr lang="fr-FR" sz="1400" baseline="0" dirty="0" err="1"/>
              <a:t>problem</a:t>
            </a:r>
            <a:r>
              <a:rPr lang="fr-FR" sz="140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baseline="0" dirty="0"/>
              <a:t>If </a:t>
            </a:r>
            <a:r>
              <a:rPr lang="fr-FR" sz="1400" baseline="0" dirty="0" err="1"/>
              <a:t>your</a:t>
            </a:r>
            <a:r>
              <a:rPr lang="fr-FR" sz="1400" baseline="0" dirty="0"/>
              <a:t> </a:t>
            </a:r>
            <a:r>
              <a:rPr lang="fr-FR" sz="1400" baseline="0" dirty="0" err="1"/>
              <a:t>response</a:t>
            </a:r>
            <a:r>
              <a:rPr lang="fr-FR" sz="1400" baseline="0" dirty="0"/>
              <a:t> </a:t>
            </a:r>
            <a:r>
              <a:rPr lang="fr-FR" sz="1400" baseline="0" dirty="0" err="1"/>
              <a:t>is</a:t>
            </a:r>
            <a:r>
              <a:rPr lang="fr-FR" sz="1400" baseline="0" dirty="0"/>
              <a:t> </a:t>
            </a:r>
            <a:r>
              <a:rPr lang="fr-FR" sz="1400" baseline="0" dirty="0" err="1"/>
              <a:t>continuous</a:t>
            </a:r>
            <a:r>
              <a:rPr lang="fr-FR" sz="1400" baseline="0" dirty="0"/>
              <a:t> in nature, for instance,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electricity</a:t>
            </a:r>
            <a:r>
              <a:rPr lang="fr-FR" sz="1400" baseline="0" dirty="0"/>
              <a:t> </a:t>
            </a:r>
            <a:r>
              <a:rPr lang="fr-FR" sz="1400" baseline="0" dirty="0" err="1"/>
              <a:t>demand</a:t>
            </a:r>
            <a:r>
              <a:rPr lang="fr-FR" sz="1400" baseline="0" dirty="0"/>
              <a:t> </a:t>
            </a:r>
            <a:r>
              <a:rPr lang="fr-FR" sz="1400" baseline="0" dirty="0" err="1"/>
              <a:t>from</a:t>
            </a:r>
            <a:r>
              <a:rPr lang="fr-FR" sz="1400" baseline="0" dirty="0"/>
              <a:t> a </a:t>
            </a:r>
            <a:r>
              <a:rPr lang="fr-FR" sz="1400" baseline="0" dirty="0" err="1"/>
              <a:t>grid</a:t>
            </a:r>
            <a:r>
              <a:rPr lang="fr-FR" sz="1400" baseline="0" dirty="0"/>
              <a:t> (in kW-</a:t>
            </a:r>
            <a:r>
              <a:rPr lang="fr-FR" sz="1400" baseline="0" dirty="0" err="1"/>
              <a:t>hrs</a:t>
            </a:r>
            <a:r>
              <a:rPr lang="fr-FR" sz="1400" baseline="0" dirty="0"/>
              <a:t>),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a:t>
            </a:r>
            <a:r>
              <a:rPr lang="fr-FR" sz="1400" baseline="0" dirty="0" err="1"/>
              <a:t>regression</a:t>
            </a:r>
            <a:r>
              <a:rPr lang="fr-FR" sz="1400" baseline="0" dirty="0"/>
              <a:t> </a:t>
            </a:r>
            <a:r>
              <a:rPr lang="fr-FR" sz="1400" baseline="0" dirty="0" err="1"/>
              <a:t>problem</a:t>
            </a:r>
            <a:r>
              <a:rPr lang="fr-FR" sz="140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Machine Learning are terms that are used interchangeably.</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400" baseline="0" dirty="0"/>
          </a:p>
          <a:p>
            <a:endParaRPr lang="fr-FR" sz="140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2413202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1" dirty="0"/>
              <a:t>Q: How long ago did your doctor last hear your heart with a stethoscope?</a:t>
            </a:r>
          </a:p>
          <a:p>
            <a:r>
              <a:rPr lang="en-US" dirty="0"/>
              <a:t>Maybe long ago, because in US easy access to advanced diagnostic tools, but not so in Bangladesh or Brazil’s Amazon</a:t>
            </a:r>
          </a:p>
          <a:p>
            <a:r>
              <a:rPr lang="en-US" dirty="0"/>
              <a:t>-&gt; STILL a very useful diagnostic technique, but requires a trained clinician, which aren’t always available (not 24x7 even in US, not at all in underdeveloped countries)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To make the screening available without having a clinician, our objective is to develop an algorithm that can be used for automatic classification of heart sounds and deployed in a small portable diagnostic device.</a:t>
            </a:r>
          </a:p>
          <a:p>
            <a:r>
              <a:rPr lang="en-US" b="1" dirty="0"/>
              <a:t>JOKE: to demonstrate, now I need a volunteer whose heart sounds I can check with our prototype device here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to show app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Our actual prototype runs through some heart sound recordings from the validation set and shows the prediction along with the actual diagnosis (normal/abnormal) waveform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CLICK to run through 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First step in the workflow is getting the data…. Here we use a dataset made available by </a:t>
            </a:r>
            <a:r>
              <a:rPr lang="en-US" b="0" dirty="0" err="1"/>
              <a:t>PhysioNet</a:t>
            </a:r>
            <a:r>
              <a:rPr lang="en-US" b="0" dirty="0"/>
              <a:t> in a competition they hosted in 2016.</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Next let’s remind ourselves of the rest of the workflow to develop machine learning applications</a:t>
            </a:r>
          </a:p>
          <a:p>
            <a:endParaRPr lang="en-US"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3032177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fr-FR" sz="1400" dirty="0"/>
              <a:t>Machine </a:t>
            </a:r>
            <a:r>
              <a:rPr lang="fr-FR" sz="1400" dirty="0" err="1"/>
              <a:t>learning</a:t>
            </a:r>
            <a:r>
              <a:rPr lang="fr-FR" sz="1400" dirty="0"/>
              <a:t> can </a:t>
            </a:r>
            <a:r>
              <a:rPr lang="fr-FR" sz="1400" dirty="0" err="1"/>
              <a:t>be</a:t>
            </a:r>
            <a:r>
              <a:rPr lang="fr-FR" sz="1400" dirty="0"/>
              <a:t> </a:t>
            </a:r>
            <a:r>
              <a:rPr lang="fr-FR" sz="1400" dirty="0" err="1"/>
              <a:t>branched</a:t>
            </a:r>
            <a:r>
              <a:rPr lang="fr-FR" sz="1400" dirty="0"/>
              <a:t> </a:t>
            </a:r>
            <a:r>
              <a:rPr lang="fr-FR" sz="1400" dirty="0" err="1"/>
              <a:t>into</a:t>
            </a:r>
            <a:r>
              <a:rPr lang="fr-FR" sz="1400" dirty="0"/>
              <a:t> </a:t>
            </a:r>
            <a:r>
              <a:rPr lang="fr-FR" sz="1400" dirty="0" err="1"/>
              <a:t>unsupervised</a:t>
            </a:r>
            <a:r>
              <a:rPr lang="fr-FR" sz="1400" dirty="0"/>
              <a:t> </a:t>
            </a:r>
            <a:r>
              <a:rPr lang="fr-FR" sz="1400" dirty="0" err="1"/>
              <a:t>learning</a:t>
            </a:r>
            <a:r>
              <a:rPr lang="fr-FR" sz="1400" dirty="0"/>
              <a:t> and </a:t>
            </a:r>
            <a:r>
              <a:rPr lang="fr-FR" sz="1400" dirty="0" err="1"/>
              <a:t>supervised</a:t>
            </a:r>
            <a:r>
              <a:rPr lang="fr-FR" sz="1400" dirty="0"/>
              <a:t> </a:t>
            </a:r>
            <a:r>
              <a:rPr lang="fr-FR" sz="1400" dirty="0" err="1"/>
              <a:t>learning</a:t>
            </a:r>
            <a:r>
              <a:rPr lang="fr-FR" sz="1400" dirty="0"/>
              <a:t>. In case of </a:t>
            </a:r>
            <a:r>
              <a:rPr lang="fr-FR" sz="1400" dirty="0" err="1"/>
              <a:t>unsupervised</a:t>
            </a:r>
            <a:r>
              <a:rPr lang="fr-FR" sz="1400" dirty="0"/>
              <a:t> </a:t>
            </a:r>
            <a:r>
              <a:rPr lang="fr-FR" sz="1400" dirty="0" err="1"/>
              <a:t>learning</a:t>
            </a:r>
            <a:r>
              <a:rPr lang="fr-FR" sz="1400" dirty="0"/>
              <a:t>, </a:t>
            </a:r>
            <a:r>
              <a:rPr lang="fr-FR" sz="1400" dirty="0" err="1"/>
              <a:t>you</a:t>
            </a:r>
            <a:r>
              <a:rPr lang="fr-FR" sz="1400" dirty="0"/>
              <a:t> can  group </a:t>
            </a:r>
            <a:r>
              <a:rPr lang="fr-FR" sz="1400" dirty="0" err="1"/>
              <a:t>your</a:t>
            </a:r>
            <a:r>
              <a:rPr lang="fr-FR" sz="1400" dirty="0"/>
              <a:t> data </a:t>
            </a:r>
            <a:r>
              <a:rPr lang="fr-FR" sz="1400" dirty="0" err="1"/>
              <a:t>based</a:t>
            </a:r>
            <a:r>
              <a:rPr lang="fr-FR" sz="1400" dirty="0"/>
              <a:t> on </a:t>
            </a:r>
            <a:r>
              <a:rPr lang="fr-FR" sz="1400" dirty="0" err="1"/>
              <a:t>some</a:t>
            </a:r>
            <a:r>
              <a:rPr lang="fr-FR" sz="1400" dirty="0"/>
              <a:t> </a:t>
            </a:r>
            <a:r>
              <a:rPr lang="fr-FR" sz="1400" dirty="0" err="1"/>
              <a:t>similarity</a:t>
            </a:r>
            <a:r>
              <a:rPr lang="fr-FR" sz="1400" dirty="0"/>
              <a:t>/</a:t>
            </a:r>
            <a:r>
              <a:rPr lang="fr-FR" sz="1400" dirty="0" err="1"/>
              <a:t>characteristic</a:t>
            </a:r>
            <a:r>
              <a:rPr lang="fr-FR" sz="1400" dirty="0"/>
              <a:t>. This </a:t>
            </a:r>
            <a:r>
              <a:rPr lang="fr-FR" sz="1400" dirty="0" err="1"/>
              <a:t>is</a:t>
            </a:r>
            <a:r>
              <a:rPr lang="fr-FR" sz="1400" dirty="0"/>
              <a:t> </a:t>
            </a:r>
            <a:r>
              <a:rPr lang="fr-FR" sz="1400" dirty="0" err="1"/>
              <a:t>known</a:t>
            </a:r>
            <a:r>
              <a:rPr lang="fr-FR" sz="1400" dirty="0"/>
              <a:t> as clustering. You do not </a:t>
            </a:r>
            <a:r>
              <a:rPr lang="fr-FR" sz="1400" dirty="0" err="1"/>
              <a:t>necessarily</a:t>
            </a:r>
            <a:r>
              <a:rPr lang="fr-FR" sz="1400" dirty="0"/>
              <a:t> </a:t>
            </a:r>
            <a:r>
              <a:rPr lang="fr-FR" sz="1400" dirty="0" err="1"/>
              <a:t>need</a:t>
            </a:r>
            <a:r>
              <a:rPr lang="fr-FR" sz="1400" dirty="0"/>
              <a:t> to have </a:t>
            </a:r>
            <a:r>
              <a:rPr lang="fr-FR" sz="1400" dirty="0" err="1"/>
              <a:t>known</a:t>
            </a:r>
            <a:r>
              <a:rPr lang="fr-FR" sz="1400" dirty="0"/>
              <a:t> </a:t>
            </a:r>
            <a:r>
              <a:rPr lang="fr-FR" sz="1400" dirty="0" err="1"/>
              <a:t>groupings</a:t>
            </a:r>
            <a:r>
              <a:rPr lang="fr-FR" sz="1400" dirty="0"/>
              <a:t> </a:t>
            </a:r>
            <a:r>
              <a:rPr lang="fr-FR" sz="1400" dirty="0" err="1"/>
              <a:t>before</a:t>
            </a:r>
            <a:r>
              <a:rPr lang="fr-FR" sz="1400" dirty="0"/>
              <a:t> clustering.</a:t>
            </a:r>
            <a:endParaRPr lang="fr-FR" sz="1400" baseline="0" dirty="0"/>
          </a:p>
          <a:p>
            <a:endParaRPr lang="fr-FR" sz="1400" dirty="0"/>
          </a:p>
          <a:p>
            <a:r>
              <a:rPr lang="fr-FR" sz="1400" dirty="0"/>
              <a:t>In case of</a:t>
            </a:r>
            <a:r>
              <a:rPr lang="fr-FR" sz="1400" baseline="0" dirty="0"/>
              <a:t> </a:t>
            </a:r>
            <a:r>
              <a:rPr lang="fr-FR" sz="1400" baseline="0" dirty="0" err="1"/>
              <a:t>supervised</a:t>
            </a:r>
            <a:r>
              <a:rPr lang="fr-FR" sz="1400" baseline="0" dirty="0"/>
              <a:t> </a:t>
            </a:r>
            <a:r>
              <a:rPr lang="fr-FR" sz="1400" baseline="0" dirty="0" err="1"/>
              <a:t>learning</a:t>
            </a:r>
            <a:r>
              <a:rPr lang="fr-FR" sz="1400" baseline="0" dirty="0"/>
              <a:t>, one </a:t>
            </a:r>
            <a:r>
              <a:rPr lang="fr-FR" sz="1400" baseline="0" dirty="0" err="1"/>
              <a:t>creates</a:t>
            </a:r>
            <a:r>
              <a:rPr lang="fr-FR" sz="1400" baseline="0" dirty="0"/>
              <a:t> a model to </a:t>
            </a:r>
            <a:r>
              <a:rPr lang="fr-FR" sz="1400" baseline="0" dirty="0" err="1"/>
              <a:t>predict</a:t>
            </a:r>
            <a:r>
              <a:rPr lang="fr-FR" sz="1400" baseline="0" dirty="0"/>
              <a:t> a </a:t>
            </a:r>
            <a:r>
              <a:rPr lang="fr-FR" sz="1400" baseline="0" dirty="0" err="1"/>
              <a:t>quantity</a:t>
            </a:r>
            <a:r>
              <a:rPr lang="fr-FR" sz="1400" baseline="0" dirty="0"/>
              <a:t> of </a:t>
            </a:r>
            <a:r>
              <a:rPr lang="fr-FR" sz="1400" baseline="0" dirty="0" err="1"/>
              <a:t>interest</a:t>
            </a:r>
            <a:r>
              <a:rPr lang="fr-FR" sz="1400" baseline="0" dirty="0"/>
              <a:t>. </a:t>
            </a:r>
            <a:r>
              <a:rPr lang="fr-FR" sz="1400" baseline="0" dirty="0" err="1"/>
              <a:t>We</a:t>
            </a:r>
            <a:r>
              <a:rPr lang="fr-FR" sz="1400" baseline="0" dirty="0"/>
              <a:t> </a:t>
            </a:r>
            <a:r>
              <a:rPr lang="fr-FR" sz="1400" baseline="0" dirty="0" err="1"/>
              <a:t>will</a:t>
            </a:r>
            <a:r>
              <a:rPr lang="fr-FR" sz="1400" baseline="0" dirty="0"/>
              <a:t> call </a:t>
            </a:r>
            <a:r>
              <a:rPr lang="fr-FR" sz="1400" baseline="0" dirty="0" err="1"/>
              <a:t>it</a:t>
            </a:r>
            <a:r>
              <a:rPr lang="fr-FR" sz="1400" baseline="0" dirty="0"/>
              <a:t> output or </a:t>
            </a:r>
            <a:r>
              <a:rPr lang="fr-FR" sz="1400" baseline="0" dirty="0" err="1"/>
              <a:t>response</a:t>
            </a:r>
            <a:r>
              <a:rPr lang="fr-FR" sz="1400" baseline="0" dirty="0"/>
              <a:t> variable. You have an expectation of </a:t>
            </a:r>
            <a:r>
              <a:rPr lang="fr-FR" sz="1400" baseline="0" dirty="0" err="1"/>
              <a:t>what</a:t>
            </a:r>
            <a:r>
              <a:rPr lang="fr-FR" sz="1400" baseline="0" dirty="0"/>
              <a:t> </a:t>
            </a:r>
            <a:r>
              <a:rPr lang="fr-FR" sz="1400" baseline="0" dirty="0" err="1"/>
              <a:t>factors</a:t>
            </a:r>
            <a:r>
              <a:rPr lang="fr-FR" sz="1400" baseline="0" dirty="0"/>
              <a:t> (</a:t>
            </a:r>
            <a:r>
              <a:rPr lang="fr-FR" sz="1400" baseline="0" dirty="0" err="1"/>
              <a:t>called</a:t>
            </a:r>
            <a:r>
              <a:rPr lang="fr-FR" sz="1400" baseline="0" dirty="0"/>
              <a:t> inputs/</a:t>
            </a:r>
            <a:r>
              <a:rPr lang="fr-FR" sz="1400" baseline="0" dirty="0" err="1"/>
              <a:t>predictors</a:t>
            </a:r>
            <a:r>
              <a:rPr lang="fr-FR" sz="1400" baseline="0" dirty="0"/>
              <a:t>) </a:t>
            </a:r>
            <a:r>
              <a:rPr lang="fr-FR" sz="1400" baseline="0" dirty="0" err="1"/>
              <a:t>will</a:t>
            </a:r>
            <a:r>
              <a:rPr lang="fr-FR" sz="1400" baseline="0" dirty="0"/>
              <a:t> have an impact on </a:t>
            </a:r>
            <a:r>
              <a:rPr lang="fr-FR" sz="1400" baseline="0" dirty="0" err="1"/>
              <a:t>response</a:t>
            </a:r>
            <a:r>
              <a:rPr lang="fr-FR" sz="1400" baseline="0" dirty="0"/>
              <a:t>, </a:t>
            </a:r>
            <a:r>
              <a:rPr lang="fr-FR" sz="1400" baseline="0" dirty="0" err="1"/>
              <a:t>even</a:t>
            </a:r>
            <a:r>
              <a:rPr lang="fr-FR" sz="1400" baseline="0" dirty="0"/>
              <a:t> </a:t>
            </a:r>
            <a:r>
              <a:rPr lang="fr-FR" sz="1400" baseline="0" dirty="0" err="1"/>
              <a:t>though</a:t>
            </a:r>
            <a:r>
              <a:rPr lang="fr-FR" sz="1400" baseline="0" dirty="0"/>
              <a:t> </a:t>
            </a:r>
            <a:r>
              <a:rPr lang="fr-FR" sz="1400" baseline="0" dirty="0" err="1"/>
              <a:t>you</a:t>
            </a:r>
            <a:r>
              <a:rPr lang="fr-FR" sz="1400" baseline="0" dirty="0"/>
              <a:t> </a:t>
            </a:r>
            <a:r>
              <a:rPr lang="fr-FR" sz="1400" baseline="0" dirty="0" err="1"/>
              <a:t>may</a:t>
            </a:r>
            <a:r>
              <a:rPr lang="fr-FR" sz="1400" baseline="0" dirty="0"/>
              <a:t> not have an </a:t>
            </a:r>
            <a:r>
              <a:rPr lang="fr-FR" sz="1400" baseline="0" dirty="0" err="1"/>
              <a:t>understanding</a:t>
            </a:r>
            <a:r>
              <a:rPr lang="fr-FR" sz="1400" baseline="0" dirty="0"/>
              <a:t> of the exact </a:t>
            </a:r>
            <a:r>
              <a:rPr lang="fr-FR" sz="1400" baseline="0" dirty="0" err="1"/>
              <a:t>relationship</a:t>
            </a:r>
            <a:r>
              <a:rPr lang="fr-FR" sz="1400" baseline="0" dirty="0"/>
              <a:t>. You </a:t>
            </a:r>
            <a:r>
              <a:rPr lang="fr-FR" sz="1400" baseline="0" dirty="0" err="1"/>
              <a:t>would</a:t>
            </a:r>
            <a:r>
              <a:rPr lang="fr-FR" sz="1400" baseline="0" dirty="0"/>
              <a:t> use the </a:t>
            </a:r>
            <a:r>
              <a:rPr lang="fr-FR" sz="1400" baseline="0" dirty="0" err="1"/>
              <a:t>predictors</a:t>
            </a:r>
            <a:r>
              <a:rPr lang="fr-FR" sz="1400" baseline="0" dirty="0"/>
              <a:t> and </a:t>
            </a:r>
            <a:r>
              <a:rPr lang="fr-FR" sz="1400" baseline="0" dirty="0" err="1"/>
              <a:t>response</a:t>
            </a:r>
            <a:r>
              <a:rPr lang="fr-FR" sz="1400" baseline="0" dirty="0"/>
              <a:t> data to train </a:t>
            </a:r>
            <a:r>
              <a:rPr lang="fr-FR" sz="1400" baseline="0" dirty="0" err="1"/>
              <a:t>your</a:t>
            </a:r>
            <a:r>
              <a:rPr lang="fr-FR" sz="1400" baseline="0" dirty="0"/>
              <a:t> model and use the model to </a:t>
            </a:r>
            <a:r>
              <a:rPr lang="fr-FR" sz="1400" baseline="0" dirty="0" err="1"/>
              <a:t>make</a:t>
            </a:r>
            <a:r>
              <a:rPr lang="fr-FR" sz="1400" baseline="0" dirty="0"/>
              <a:t> </a:t>
            </a:r>
            <a:r>
              <a:rPr lang="fr-FR" sz="1400" baseline="0" dirty="0" err="1"/>
              <a:t>predictions</a:t>
            </a:r>
            <a:r>
              <a:rPr lang="fr-FR" sz="1400" baseline="0" dirty="0"/>
              <a:t>, </a:t>
            </a:r>
            <a:r>
              <a:rPr lang="fr-FR" sz="1400" baseline="0" dirty="0" err="1"/>
              <a:t>given</a:t>
            </a:r>
            <a:r>
              <a:rPr lang="fr-FR" sz="1400" baseline="0" dirty="0"/>
              <a:t> </a:t>
            </a:r>
            <a:r>
              <a:rPr lang="fr-FR" sz="1400" baseline="0" dirty="0" err="1"/>
              <a:t>only</a:t>
            </a:r>
            <a:r>
              <a:rPr lang="fr-FR" sz="1400" baseline="0" dirty="0"/>
              <a:t> the input data.</a:t>
            </a:r>
          </a:p>
          <a:p>
            <a:endParaRPr lang="fr-FR" sz="1400" baseline="0" dirty="0"/>
          </a:p>
          <a:p>
            <a:r>
              <a:rPr lang="fr-FR" sz="1400" baseline="0" dirty="0"/>
              <a:t>If </a:t>
            </a:r>
            <a:r>
              <a:rPr lang="fr-FR" sz="1400" baseline="0" dirty="0" err="1"/>
              <a:t>your</a:t>
            </a:r>
            <a:r>
              <a:rPr lang="fr-FR" sz="1400" baseline="0" dirty="0"/>
              <a:t> </a:t>
            </a:r>
            <a:r>
              <a:rPr lang="fr-FR" sz="1400" baseline="0" dirty="0" err="1"/>
              <a:t>response</a:t>
            </a:r>
            <a:r>
              <a:rPr lang="fr-FR" sz="1400" baseline="0" dirty="0"/>
              <a:t> </a:t>
            </a:r>
            <a:r>
              <a:rPr lang="fr-FR" sz="1400" baseline="0" dirty="0" err="1"/>
              <a:t>is</a:t>
            </a:r>
            <a:r>
              <a:rPr lang="fr-FR" sz="1400" baseline="0" dirty="0"/>
              <a:t> </a:t>
            </a:r>
            <a:r>
              <a:rPr lang="fr-FR" sz="1400" baseline="0" dirty="0" err="1"/>
              <a:t>discreet</a:t>
            </a:r>
            <a:r>
              <a:rPr lang="fr-FR" sz="1400" baseline="0" dirty="0"/>
              <a:t> in nature, for instance,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tumor</a:t>
            </a:r>
            <a:r>
              <a:rPr lang="fr-FR" sz="1400" baseline="0" dirty="0"/>
              <a:t> size </a:t>
            </a:r>
            <a:r>
              <a:rPr lang="fr-FR" sz="1400" baseline="0" dirty="0" err="1"/>
              <a:t>into</a:t>
            </a:r>
            <a:r>
              <a:rPr lang="fr-FR" sz="1400" baseline="0" dirty="0"/>
              <a:t> </a:t>
            </a:r>
            <a:r>
              <a:rPr lang="fr-FR" sz="1400" baseline="0" dirty="0" err="1"/>
              <a:t>small</a:t>
            </a:r>
            <a:r>
              <a:rPr lang="fr-FR" sz="1400" baseline="0" dirty="0"/>
              <a:t>, medium, large,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classification </a:t>
            </a:r>
            <a:r>
              <a:rPr lang="fr-FR" sz="1400" baseline="0" dirty="0" err="1"/>
              <a:t>problem</a:t>
            </a:r>
            <a:r>
              <a:rPr lang="fr-FR" sz="140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baseline="0" dirty="0"/>
              <a:t>If </a:t>
            </a:r>
            <a:r>
              <a:rPr lang="fr-FR" sz="1400" baseline="0" dirty="0" err="1"/>
              <a:t>your</a:t>
            </a:r>
            <a:r>
              <a:rPr lang="fr-FR" sz="1400" baseline="0" dirty="0"/>
              <a:t> </a:t>
            </a:r>
            <a:r>
              <a:rPr lang="fr-FR" sz="1400" baseline="0" dirty="0" err="1"/>
              <a:t>response</a:t>
            </a:r>
            <a:r>
              <a:rPr lang="fr-FR" sz="1400" baseline="0" dirty="0"/>
              <a:t> </a:t>
            </a:r>
            <a:r>
              <a:rPr lang="fr-FR" sz="1400" baseline="0" dirty="0" err="1"/>
              <a:t>is</a:t>
            </a:r>
            <a:r>
              <a:rPr lang="fr-FR" sz="1400" baseline="0" dirty="0"/>
              <a:t> </a:t>
            </a:r>
            <a:r>
              <a:rPr lang="fr-FR" sz="1400" baseline="0" dirty="0" err="1"/>
              <a:t>continuous</a:t>
            </a:r>
            <a:r>
              <a:rPr lang="fr-FR" sz="1400" baseline="0" dirty="0"/>
              <a:t> in nature, for instance,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electricity</a:t>
            </a:r>
            <a:r>
              <a:rPr lang="fr-FR" sz="1400" baseline="0" dirty="0"/>
              <a:t> </a:t>
            </a:r>
            <a:r>
              <a:rPr lang="fr-FR" sz="1400" baseline="0" dirty="0" err="1"/>
              <a:t>demand</a:t>
            </a:r>
            <a:r>
              <a:rPr lang="fr-FR" sz="1400" baseline="0" dirty="0"/>
              <a:t> </a:t>
            </a:r>
            <a:r>
              <a:rPr lang="fr-FR" sz="1400" baseline="0" dirty="0" err="1"/>
              <a:t>from</a:t>
            </a:r>
            <a:r>
              <a:rPr lang="fr-FR" sz="1400" baseline="0" dirty="0"/>
              <a:t> a </a:t>
            </a:r>
            <a:r>
              <a:rPr lang="fr-FR" sz="1400" baseline="0" dirty="0" err="1"/>
              <a:t>grid</a:t>
            </a:r>
            <a:r>
              <a:rPr lang="fr-FR" sz="1400" baseline="0" dirty="0"/>
              <a:t> (in kW-</a:t>
            </a:r>
            <a:r>
              <a:rPr lang="fr-FR" sz="1400" baseline="0" dirty="0" err="1"/>
              <a:t>hrs</a:t>
            </a:r>
            <a:r>
              <a:rPr lang="fr-FR" sz="1400" baseline="0" dirty="0"/>
              <a:t>),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a:t>
            </a:r>
            <a:r>
              <a:rPr lang="fr-FR" sz="1400" baseline="0" dirty="0" err="1"/>
              <a:t>regression</a:t>
            </a:r>
            <a:r>
              <a:rPr lang="fr-FR" sz="1400" baseline="0" dirty="0"/>
              <a:t> </a:t>
            </a:r>
            <a:r>
              <a:rPr lang="fr-FR" sz="1400" baseline="0" dirty="0" err="1"/>
              <a:t>problem</a:t>
            </a:r>
            <a:r>
              <a:rPr lang="fr-FR" sz="140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Machine Learning are terms that are used interchangeably.</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400" baseline="0" dirty="0"/>
          </a:p>
          <a:p>
            <a:endParaRPr lang="fr-FR" sz="140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750572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demonstrate the data science workflow, we will be importing numeric data to predict tsunami intensity using machine learning. We will do this with the help of a regression learner app.</a:t>
            </a:r>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516218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fr-FR" sz="1400" dirty="0"/>
              <a:t>Machine </a:t>
            </a:r>
            <a:r>
              <a:rPr lang="fr-FR" sz="1400" dirty="0" err="1"/>
              <a:t>learning</a:t>
            </a:r>
            <a:r>
              <a:rPr lang="fr-FR" sz="1400" dirty="0"/>
              <a:t> can </a:t>
            </a:r>
            <a:r>
              <a:rPr lang="fr-FR" sz="1400" dirty="0" err="1"/>
              <a:t>be</a:t>
            </a:r>
            <a:r>
              <a:rPr lang="fr-FR" sz="1400" dirty="0"/>
              <a:t> </a:t>
            </a:r>
            <a:r>
              <a:rPr lang="fr-FR" sz="1400" dirty="0" err="1"/>
              <a:t>branched</a:t>
            </a:r>
            <a:r>
              <a:rPr lang="fr-FR" sz="1400" dirty="0"/>
              <a:t> </a:t>
            </a:r>
            <a:r>
              <a:rPr lang="fr-FR" sz="1400" dirty="0" err="1"/>
              <a:t>into</a:t>
            </a:r>
            <a:r>
              <a:rPr lang="fr-FR" sz="1400" dirty="0"/>
              <a:t> </a:t>
            </a:r>
            <a:r>
              <a:rPr lang="fr-FR" sz="1400" dirty="0" err="1"/>
              <a:t>unsupervised</a:t>
            </a:r>
            <a:r>
              <a:rPr lang="fr-FR" sz="1400" dirty="0"/>
              <a:t> </a:t>
            </a:r>
            <a:r>
              <a:rPr lang="fr-FR" sz="1400" dirty="0" err="1"/>
              <a:t>learning</a:t>
            </a:r>
            <a:r>
              <a:rPr lang="fr-FR" sz="1400" dirty="0"/>
              <a:t> and </a:t>
            </a:r>
            <a:r>
              <a:rPr lang="fr-FR" sz="1400" dirty="0" err="1"/>
              <a:t>supervised</a:t>
            </a:r>
            <a:r>
              <a:rPr lang="fr-FR" sz="1400" dirty="0"/>
              <a:t> </a:t>
            </a:r>
            <a:r>
              <a:rPr lang="fr-FR" sz="1400" dirty="0" err="1"/>
              <a:t>learning</a:t>
            </a:r>
            <a:r>
              <a:rPr lang="fr-FR" sz="1400" dirty="0"/>
              <a:t>. In case of </a:t>
            </a:r>
            <a:r>
              <a:rPr lang="fr-FR" sz="1400" dirty="0" err="1"/>
              <a:t>unsupervised</a:t>
            </a:r>
            <a:r>
              <a:rPr lang="fr-FR" sz="1400" dirty="0"/>
              <a:t> </a:t>
            </a:r>
            <a:r>
              <a:rPr lang="fr-FR" sz="1400" dirty="0" err="1"/>
              <a:t>learning</a:t>
            </a:r>
            <a:r>
              <a:rPr lang="fr-FR" sz="1400" dirty="0"/>
              <a:t>, </a:t>
            </a:r>
            <a:r>
              <a:rPr lang="fr-FR" sz="1400" dirty="0" err="1"/>
              <a:t>you</a:t>
            </a:r>
            <a:r>
              <a:rPr lang="fr-FR" sz="1400" dirty="0"/>
              <a:t> can  group </a:t>
            </a:r>
            <a:r>
              <a:rPr lang="fr-FR" sz="1400" dirty="0" err="1"/>
              <a:t>your</a:t>
            </a:r>
            <a:r>
              <a:rPr lang="fr-FR" sz="1400" dirty="0"/>
              <a:t> data </a:t>
            </a:r>
            <a:r>
              <a:rPr lang="fr-FR" sz="1400" dirty="0" err="1"/>
              <a:t>based</a:t>
            </a:r>
            <a:r>
              <a:rPr lang="fr-FR" sz="1400" dirty="0"/>
              <a:t> on </a:t>
            </a:r>
            <a:r>
              <a:rPr lang="fr-FR" sz="1400" dirty="0" err="1"/>
              <a:t>some</a:t>
            </a:r>
            <a:r>
              <a:rPr lang="fr-FR" sz="1400" dirty="0"/>
              <a:t> </a:t>
            </a:r>
            <a:r>
              <a:rPr lang="fr-FR" sz="1400" dirty="0" err="1"/>
              <a:t>similarity</a:t>
            </a:r>
            <a:r>
              <a:rPr lang="fr-FR" sz="1400" dirty="0"/>
              <a:t>/</a:t>
            </a:r>
            <a:r>
              <a:rPr lang="fr-FR" sz="1400" dirty="0" err="1"/>
              <a:t>characteristic</a:t>
            </a:r>
            <a:r>
              <a:rPr lang="fr-FR" sz="1400" dirty="0"/>
              <a:t>. This </a:t>
            </a:r>
            <a:r>
              <a:rPr lang="fr-FR" sz="1400" dirty="0" err="1"/>
              <a:t>is</a:t>
            </a:r>
            <a:r>
              <a:rPr lang="fr-FR" sz="1400" dirty="0"/>
              <a:t> </a:t>
            </a:r>
            <a:r>
              <a:rPr lang="fr-FR" sz="1400" dirty="0" err="1"/>
              <a:t>known</a:t>
            </a:r>
            <a:r>
              <a:rPr lang="fr-FR" sz="1400" dirty="0"/>
              <a:t> as clustering. You do not </a:t>
            </a:r>
            <a:r>
              <a:rPr lang="fr-FR" sz="1400" dirty="0" err="1"/>
              <a:t>necessarily</a:t>
            </a:r>
            <a:r>
              <a:rPr lang="fr-FR" sz="1400" dirty="0"/>
              <a:t> </a:t>
            </a:r>
            <a:r>
              <a:rPr lang="fr-FR" sz="1400" dirty="0" err="1"/>
              <a:t>need</a:t>
            </a:r>
            <a:r>
              <a:rPr lang="fr-FR" sz="1400" dirty="0"/>
              <a:t> to have </a:t>
            </a:r>
            <a:r>
              <a:rPr lang="fr-FR" sz="1400" dirty="0" err="1"/>
              <a:t>known</a:t>
            </a:r>
            <a:r>
              <a:rPr lang="fr-FR" sz="1400" dirty="0"/>
              <a:t> </a:t>
            </a:r>
            <a:r>
              <a:rPr lang="fr-FR" sz="1400" dirty="0" err="1"/>
              <a:t>groupings</a:t>
            </a:r>
            <a:r>
              <a:rPr lang="fr-FR" sz="1400" dirty="0"/>
              <a:t> </a:t>
            </a:r>
            <a:r>
              <a:rPr lang="fr-FR" sz="1400" dirty="0" err="1"/>
              <a:t>before</a:t>
            </a:r>
            <a:r>
              <a:rPr lang="fr-FR" sz="1400" dirty="0"/>
              <a:t> clustering.</a:t>
            </a:r>
            <a:endParaRPr lang="fr-FR" sz="1400" baseline="0" dirty="0"/>
          </a:p>
          <a:p>
            <a:endParaRPr lang="fr-FR" sz="1400" dirty="0"/>
          </a:p>
          <a:p>
            <a:r>
              <a:rPr lang="fr-FR" sz="1400" dirty="0"/>
              <a:t>In case of</a:t>
            </a:r>
            <a:r>
              <a:rPr lang="fr-FR" sz="1400" baseline="0" dirty="0"/>
              <a:t> </a:t>
            </a:r>
            <a:r>
              <a:rPr lang="fr-FR" sz="1400" baseline="0" dirty="0" err="1"/>
              <a:t>supervised</a:t>
            </a:r>
            <a:r>
              <a:rPr lang="fr-FR" sz="1400" baseline="0" dirty="0"/>
              <a:t> </a:t>
            </a:r>
            <a:r>
              <a:rPr lang="fr-FR" sz="1400" baseline="0" dirty="0" err="1"/>
              <a:t>learning</a:t>
            </a:r>
            <a:r>
              <a:rPr lang="fr-FR" sz="1400" baseline="0" dirty="0"/>
              <a:t>, one </a:t>
            </a:r>
            <a:r>
              <a:rPr lang="fr-FR" sz="1400" baseline="0" dirty="0" err="1"/>
              <a:t>creates</a:t>
            </a:r>
            <a:r>
              <a:rPr lang="fr-FR" sz="1400" baseline="0" dirty="0"/>
              <a:t> a model to </a:t>
            </a:r>
            <a:r>
              <a:rPr lang="fr-FR" sz="1400" baseline="0" dirty="0" err="1"/>
              <a:t>predict</a:t>
            </a:r>
            <a:r>
              <a:rPr lang="fr-FR" sz="1400" baseline="0" dirty="0"/>
              <a:t> a </a:t>
            </a:r>
            <a:r>
              <a:rPr lang="fr-FR" sz="1400" baseline="0" dirty="0" err="1"/>
              <a:t>quantity</a:t>
            </a:r>
            <a:r>
              <a:rPr lang="fr-FR" sz="1400" baseline="0" dirty="0"/>
              <a:t> of </a:t>
            </a:r>
            <a:r>
              <a:rPr lang="fr-FR" sz="1400" baseline="0" dirty="0" err="1"/>
              <a:t>interest</a:t>
            </a:r>
            <a:r>
              <a:rPr lang="fr-FR" sz="1400" baseline="0" dirty="0"/>
              <a:t>. </a:t>
            </a:r>
            <a:r>
              <a:rPr lang="fr-FR" sz="1400" baseline="0" dirty="0" err="1"/>
              <a:t>We</a:t>
            </a:r>
            <a:r>
              <a:rPr lang="fr-FR" sz="1400" baseline="0" dirty="0"/>
              <a:t> </a:t>
            </a:r>
            <a:r>
              <a:rPr lang="fr-FR" sz="1400" baseline="0" dirty="0" err="1"/>
              <a:t>will</a:t>
            </a:r>
            <a:r>
              <a:rPr lang="fr-FR" sz="1400" baseline="0" dirty="0"/>
              <a:t> call </a:t>
            </a:r>
            <a:r>
              <a:rPr lang="fr-FR" sz="1400" baseline="0" dirty="0" err="1"/>
              <a:t>it</a:t>
            </a:r>
            <a:r>
              <a:rPr lang="fr-FR" sz="1400" baseline="0" dirty="0"/>
              <a:t> output or </a:t>
            </a:r>
            <a:r>
              <a:rPr lang="fr-FR" sz="1400" baseline="0" dirty="0" err="1"/>
              <a:t>response</a:t>
            </a:r>
            <a:r>
              <a:rPr lang="fr-FR" sz="1400" baseline="0" dirty="0"/>
              <a:t> variable. You have an expectation of </a:t>
            </a:r>
            <a:r>
              <a:rPr lang="fr-FR" sz="1400" baseline="0" dirty="0" err="1"/>
              <a:t>what</a:t>
            </a:r>
            <a:r>
              <a:rPr lang="fr-FR" sz="1400" baseline="0" dirty="0"/>
              <a:t> </a:t>
            </a:r>
            <a:r>
              <a:rPr lang="fr-FR" sz="1400" baseline="0" dirty="0" err="1"/>
              <a:t>factors</a:t>
            </a:r>
            <a:r>
              <a:rPr lang="fr-FR" sz="1400" baseline="0" dirty="0"/>
              <a:t> (</a:t>
            </a:r>
            <a:r>
              <a:rPr lang="fr-FR" sz="1400" baseline="0" dirty="0" err="1"/>
              <a:t>called</a:t>
            </a:r>
            <a:r>
              <a:rPr lang="fr-FR" sz="1400" baseline="0" dirty="0"/>
              <a:t> inputs/</a:t>
            </a:r>
            <a:r>
              <a:rPr lang="fr-FR" sz="1400" baseline="0" dirty="0" err="1"/>
              <a:t>predictors</a:t>
            </a:r>
            <a:r>
              <a:rPr lang="fr-FR" sz="1400" baseline="0" dirty="0"/>
              <a:t>) </a:t>
            </a:r>
            <a:r>
              <a:rPr lang="fr-FR" sz="1400" baseline="0" dirty="0" err="1"/>
              <a:t>will</a:t>
            </a:r>
            <a:r>
              <a:rPr lang="fr-FR" sz="1400" baseline="0" dirty="0"/>
              <a:t> have an impact on </a:t>
            </a:r>
            <a:r>
              <a:rPr lang="fr-FR" sz="1400" baseline="0" dirty="0" err="1"/>
              <a:t>response</a:t>
            </a:r>
            <a:r>
              <a:rPr lang="fr-FR" sz="1400" baseline="0" dirty="0"/>
              <a:t>, </a:t>
            </a:r>
            <a:r>
              <a:rPr lang="fr-FR" sz="1400" baseline="0" dirty="0" err="1"/>
              <a:t>even</a:t>
            </a:r>
            <a:r>
              <a:rPr lang="fr-FR" sz="1400" baseline="0" dirty="0"/>
              <a:t> </a:t>
            </a:r>
            <a:r>
              <a:rPr lang="fr-FR" sz="1400" baseline="0" dirty="0" err="1"/>
              <a:t>though</a:t>
            </a:r>
            <a:r>
              <a:rPr lang="fr-FR" sz="1400" baseline="0" dirty="0"/>
              <a:t> </a:t>
            </a:r>
            <a:r>
              <a:rPr lang="fr-FR" sz="1400" baseline="0" dirty="0" err="1"/>
              <a:t>you</a:t>
            </a:r>
            <a:r>
              <a:rPr lang="fr-FR" sz="1400" baseline="0" dirty="0"/>
              <a:t> </a:t>
            </a:r>
            <a:r>
              <a:rPr lang="fr-FR" sz="1400" baseline="0" dirty="0" err="1"/>
              <a:t>may</a:t>
            </a:r>
            <a:r>
              <a:rPr lang="fr-FR" sz="1400" baseline="0" dirty="0"/>
              <a:t> not have an </a:t>
            </a:r>
            <a:r>
              <a:rPr lang="fr-FR" sz="1400" baseline="0" dirty="0" err="1"/>
              <a:t>understanding</a:t>
            </a:r>
            <a:r>
              <a:rPr lang="fr-FR" sz="1400" baseline="0" dirty="0"/>
              <a:t> of the exact </a:t>
            </a:r>
            <a:r>
              <a:rPr lang="fr-FR" sz="1400" baseline="0" dirty="0" err="1"/>
              <a:t>relationship</a:t>
            </a:r>
            <a:r>
              <a:rPr lang="fr-FR" sz="1400" baseline="0" dirty="0"/>
              <a:t>. You </a:t>
            </a:r>
            <a:r>
              <a:rPr lang="fr-FR" sz="1400" baseline="0" dirty="0" err="1"/>
              <a:t>would</a:t>
            </a:r>
            <a:r>
              <a:rPr lang="fr-FR" sz="1400" baseline="0" dirty="0"/>
              <a:t> use the </a:t>
            </a:r>
            <a:r>
              <a:rPr lang="fr-FR" sz="1400" baseline="0" dirty="0" err="1"/>
              <a:t>predictors</a:t>
            </a:r>
            <a:r>
              <a:rPr lang="fr-FR" sz="1400" baseline="0" dirty="0"/>
              <a:t> and </a:t>
            </a:r>
            <a:r>
              <a:rPr lang="fr-FR" sz="1400" baseline="0" dirty="0" err="1"/>
              <a:t>response</a:t>
            </a:r>
            <a:r>
              <a:rPr lang="fr-FR" sz="1400" baseline="0" dirty="0"/>
              <a:t> data to train </a:t>
            </a:r>
            <a:r>
              <a:rPr lang="fr-FR" sz="1400" baseline="0" dirty="0" err="1"/>
              <a:t>your</a:t>
            </a:r>
            <a:r>
              <a:rPr lang="fr-FR" sz="1400" baseline="0" dirty="0"/>
              <a:t> model and use the model to </a:t>
            </a:r>
            <a:r>
              <a:rPr lang="fr-FR" sz="1400" baseline="0" dirty="0" err="1"/>
              <a:t>make</a:t>
            </a:r>
            <a:r>
              <a:rPr lang="fr-FR" sz="1400" baseline="0" dirty="0"/>
              <a:t> </a:t>
            </a:r>
            <a:r>
              <a:rPr lang="fr-FR" sz="1400" baseline="0" dirty="0" err="1"/>
              <a:t>predictions</a:t>
            </a:r>
            <a:r>
              <a:rPr lang="fr-FR" sz="1400" baseline="0" dirty="0"/>
              <a:t>, </a:t>
            </a:r>
            <a:r>
              <a:rPr lang="fr-FR" sz="1400" baseline="0" dirty="0" err="1"/>
              <a:t>given</a:t>
            </a:r>
            <a:r>
              <a:rPr lang="fr-FR" sz="1400" baseline="0" dirty="0"/>
              <a:t> </a:t>
            </a:r>
            <a:r>
              <a:rPr lang="fr-FR" sz="1400" baseline="0" dirty="0" err="1"/>
              <a:t>only</a:t>
            </a:r>
            <a:r>
              <a:rPr lang="fr-FR" sz="1400" baseline="0" dirty="0"/>
              <a:t> the input data.</a:t>
            </a:r>
          </a:p>
          <a:p>
            <a:endParaRPr lang="fr-FR" sz="1400" baseline="0" dirty="0"/>
          </a:p>
          <a:p>
            <a:r>
              <a:rPr lang="fr-FR" sz="1400" baseline="0" dirty="0"/>
              <a:t>If </a:t>
            </a:r>
            <a:r>
              <a:rPr lang="fr-FR" sz="1400" baseline="0" dirty="0" err="1"/>
              <a:t>your</a:t>
            </a:r>
            <a:r>
              <a:rPr lang="fr-FR" sz="1400" baseline="0" dirty="0"/>
              <a:t> </a:t>
            </a:r>
            <a:r>
              <a:rPr lang="fr-FR" sz="1400" baseline="0" dirty="0" err="1"/>
              <a:t>response</a:t>
            </a:r>
            <a:r>
              <a:rPr lang="fr-FR" sz="1400" baseline="0" dirty="0"/>
              <a:t> </a:t>
            </a:r>
            <a:r>
              <a:rPr lang="fr-FR" sz="1400" baseline="0" dirty="0" err="1"/>
              <a:t>is</a:t>
            </a:r>
            <a:r>
              <a:rPr lang="fr-FR" sz="1400" baseline="0" dirty="0"/>
              <a:t> </a:t>
            </a:r>
            <a:r>
              <a:rPr lang="fr-FR" sz="1400" baseline="0" dirty="0" err="1"/>
              <a:t>discreet</a:t>
            </a:r>
            <a:r>
              <a:rPr lang="fr-FR" sz="1400" baseline="0" dirty="0"/>
              <a:t> in nature, for instance,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tumor</a:t>
            </a:r>
            <a:r>
              <a:rPr lang="fr-FR" sz="1400" baseline="0" dirty="0"/>
              <a:t> size </a:t>
            </a:r>
            <a:r>
              <a:rPr lang="fr-FR" sz="1400" baseline="0" dirty="0" err="1"/>
              <a:t>into</a:t>
            </a:r>
            <a:r>
              <a:rPr lang="fr-FR" sz="1400" baseline="0" dirty="0"/>
              <a:t> </a:t>
            </a:r>
            <a:r>
              <a:rPr lang="fr-FR" sz="1400" baseline="0" dirty="0" err="1"/>
              <a:t>small</a:t>
            </a:r>
            <a:r>
              <a:rPr lang="fr-FR" sz="1400" baseline="0" dirty="0"/>
              <a:t>, medium, large,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classification </a:t>
            </a:r>
            <a:r>
              <a:rPr lang="fr-FR" sz="1400" baseline="0" dirty="0" err="1"/>
              <a:t>problem</a:t>
            </a:r>
            <a:r>
              <a:rPr lang="fr-FR" sz="140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400" baseline="0" dirty="0"/>
              <a:t>If </a:t>
            </a:r>
            <a:r>
              <a:rPr lang="fr-FR" sz="1400" baseline="0" dirty="0" err="1"/>
              <a:t>your</a:t>
            </a:r>
            <a:r>
              <a:rPr lang="fr-FR" sz="1400" baseline="0" dirty="0"/>
              <a:t> </a:t>
            </a:r>
            <a:r>
              <a:rPr lang="fr-FR" sz="1400" baseline="0" dirty="0" err="1"/>
              <a:t>response</a:t>
            </a:r>
            <a:r>
              <a:rPr lang="fr-FR" sz="1400" baseline="0" dirty="0"/>
              <a:t> </a:t>
            </a:r>
            <a:r>
              <a:rPr lang="fr-FR" sz="1400" baseline="0" dirty="0" err="1"/>
              <a:t>is</a:t>
            </a:r>
            <a:r>
              <a:rPr lang="fr-FR" sz="1400" baseline="0" dirty="0"/>
              <a:t> </a:t>
            </a:r>
            <a:r>
              <a:rPr lang="fr-FR" sz="1400" baseline="0" dirty="0" err="1"/>
              <a:t>continuous</a:t>
            </a:r>
            <a:r>
              <a:rPr lang="fr-FR" sz="1400" baseline="0" dirty="0"/>
              <a:t> in nature, for instance, if </a:t>
            </a:r>
            <a:r>
              <a:rPr lang="fr-FR" sz="1400" baseline="0" dirty="0" err="1"/>
              <a:t>you</a:t>
            </a:r>
            <a:r>
              <a:rPr lang="fr-FR" sz="1400" baseline="0" dirty="0"/>
              <a:t> are </a:t>
            </a:r>
            <a:r>
              <a:rPr lang="fr-FR" sz="1400" baseline="0" dirty="0" err="1"/>
              <a:t>trying</a:t>
            </a:r>
            <a:r>
              <a:rPr lang="fr-FR" sz="1400" baseline="0" dirty="0"/>
              <a:t> to </a:t>
            </a:r>
            <a:r>
              <a:rPr lang="fr-FR" sz="1400" baseline="0" dirty="0" err="1"/>
              <a:t>predict</a:t>
            </a:r>
            <a:r>
              <a:rPr lang="fr-FR" sz="1400" baseline="0" dirty="0"/>
              <a:t> </a:t>
            </a:r>
            <a:r>
              <a:rPr lang="fr-FR" sz="1400" baseline="0" dirty="0" err="1"/>
              <a:t>electricity</a:t>
            </a:r>
            <a:r>
              <a:rPr lang="fr-FR" sz="1400" baseline="0" dirty="0"/>
              <a:t> </a:t>
            </a:r>
            <a:r>
              <a:rPr lang="fr-FR" sz="1400" baseline="0" dirty="0" err="1"/>
              <a:t>demand</a:t>
            </a:r>
            <a:r>
              <a:rPr lang="fr-FR" sz="1400" baseline="0" dirty="0"/>
              <a:t> </a:t>
            </a:r>
            <a:r>
              <a:rPr lang="fr-FR" sz="1400" baseline="0" dirty="0" err="1"/>
              <a:t>from</a:t>
            </a:r>
            <a:r>
              <a:rPr lang="fr-FR" sz="1400" baseline="0" dirty="0"/>
              <a:t> a </a:t>
            </a:r>
            <a:r>
              <a:rPr lang="fr-FR" sz="1400" baseline="0" dirty="0" err="1"/>
              <a:t>grid</a:t>
            </a:r>
            <a:r>
              <a:rPr lang="fr-FR" sz="1400" baseline="0" dirty="0"/>
              <a:t> (in kW-</a:t>
            </a:r>
            <a:r>
              <a:rPr lang="fr-FR" sz="1400" baseline="0" dirty="0" err="1"/>
              <a:t>hrs</a:t>
            </a:r>
            <a:r>
              <a:rPr lang="fr-FR" sz="1400" baseline="0" dirty="0"/>
              <a:t>), </a:t>
            </a:r>
            <a:r>
              <a:rPr lang="fr-FR" sz="1400" baseline="0" dirty="0" err="1"/>
              <a:t>then</a:t>
            </a:r>
            <a:r>
              <a:rPr lang="fr-FR" sz="1400" baseline="0" dirty="0"/>
              <a:t> </a:t>
            </a:r>
            <a:r>
              <a:rPr lang="fr-FR" sz="1400" baseline="0" dirty="0" err="1"/>
              <a:t>it</a:t>
            </a:r>
            <a:r>
              <a:rPr lang="fr-FR" sz="1400" baseline="0" dirty="0"/>
              <a:t> </a:t>
            </a:r>
            <a:r>
              <a:rPr lang="fr-FR" sz="1400" baseline="0" dirty="0" err="1"/>
              <a:t>is</a:t>
            </a:r>
            <a:r>
              <a:rPr lang="fr-FR" sz="1400" baseline="0" dirty="0"/>
              <a:t> a </a:t>
            </a:r>
            <a:r>
              <a:rPr lang="fr-FR" sz="1400" baseline="0" dirty="0" err="1"/>
              <a:t>regression</a:t>
            </a:r>
            <a:r>
              <a:rPr lang="fr-FR" sz="1400" baseline="0" dirty="0"/>
              <a:t> </a:t>
            </a:r>
            <a:r>
              <a:rPr lang="fr-FR" sz="1400" baseline="0" dirty="0" err="1"/>
              <a:t>problem</a:t>
            </a:r>
            <a:r>
              <a:rPr lang="fr-FR" sz="1400"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40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 Machine Learning are terms that are used interchangeably.</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400" baseline="0" dirty="0"/>
          </a:p>
          <a:p>
            <a:endParaRPr lang="fr-FR" sz="1400"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3919924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youtu.be/xr5LeWKbVnY"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youtu.be/xr5LeWKbVnY"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11.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jpe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16.xml.rels><?xml version="1.0" encoding="UTF-8" standalone="yes"?>
<Relationships xmlns="http://schemas.openxmlformats.org/package/2006/relationships"><Relationship Id="rId3" Type="http://schemas.openxmlformats.org/officeDocument/2006/relationships/hyperlink" Target="https://www.mathworks.com/company/newsletters/articles/automating-the-analysis-of-rf-measurement-data-for-high-performance-computing-cables.html" TargetMode="External"/><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hyperlink" Target="https://www.mathworks.com/company/newsletters/articles/detecting-oversteering-in-bmw-automobiles-with-machine-learning.html?s_tid=srchtitl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mathworks.com/company/newsletters/articles/using-machine-learning-to-predict-epileptic-seizures-from-eeg-data.html" TargetMode="External"/><Relationship Id="rId2" Type="http://schemas.openxmlformats.org/officeDocument/2006/relationships/hyperlink" Target="https://www.mathworks.com/company/newsletters/articles/automating-the-analysis-of-rf-measurement-data-for-high-performance-computing-cables.html" TargetMode="Externa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mathworks.com/academia/students/resources.html" TargetMode="External"/><Relationship Id="rId2" Type="http://schemas.openxmlformats.org/officeDocument/2006/relationships/hyperlink" Target="https://github.com/mathworks/awesome-matlab-students" TargetMode="External"/><Relationship Id="rId1" Type="http://schemas.openxmlformats.org/officeDocument/2006/relationships/slideLayout" Target="../slideLayouts/slideLayout2.xml"/><Relationship Id="rId4" Type="http://schemas.openxmlformats.org/officeDocument/2006/relationships/hyperlink" Target="https://www.mathworks.com/academia/student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gif"/><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hyperlink" Target="https://archive.physionet.org/pn3/challenge/2016/" TargetMode="External"/><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rPr>
              <a:t>University of</a:t>
            </a:r>
            <a:r>
              <a:rPr lang="en-US" sz="4400" dirty="0"/>
              <a:t> and MathWorks Present:</a:t>
            </a:r>
            <a:br>
              <a:rPr lang="en-US" sz="4400" dirty="0"/>
            </a:br>
            <a:br>
              <a:rPr lang="en-US" sz="4400" dirty="0"/>
            </a:br>
            <a:r>
              <a:rPr lang="en-US" sz="4400" dirty="0"/>
              <a:t>Machine Learning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200" y="3230373"/>
            <a:ext cx="2646690" cy="2646690"/>
          </a:xfrm>
          <a:prstGeom prst="rect">
            <a:avLst/>
          </a:prstGeom>
        </p:spPr>
      </p:pic>
      <p:sp>
        <p:nvSpPr>
          <p:cNvPr id="7" name="Subtitle 6">
            <a:extLst>
              <a:ext uri="{FF2B5EF4-FFF2-40B4-BE49-F238E27FC236}">
                <a16:creationId xmlns:a16="http://schemas.microsoft.com/office/drawing/2014/main" id="{FF95C13F-19A7-471D-A610-3A6486CD7F3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827774" y="2363249"/>
            <a:ext cx="182880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err="1">
                <a:solidFill>
                  <a:schemeClr val="tx1"/>
                </a:solidFill>
              </a:rPr>
              <a:t>Supervised</a:t>
            </a:r>
            <a:br>
              <a:rPr lang="fr-FR" sz="1600" b="1">
                <a:solidFill>
                  <a:schemeClr val="tx1"/>
                </a:solidFill>
              </a:rPr>
            </a:br>
            <a:r>
              <a:rPr lang="fr-FR" sz="1600" b="1">
                <a:solidFill>
                  <a:schemeClr val="tx1"/>
                </a:solidFill>
              </a:rPr>
              <a:t>Learning</a:t>
            </a:r>
          </a:p>
        </p:txBody>
      </p:sp>
      <p:sp>
        <p:nvSpPr>
          <p:cNvPr id="13" name="Rounded Rectangle 12"/>
          <p:cNvSpPr/>
          <p:nvPr/>
        </p:nvSpPr>
        <p:spPr>
          <a:xfrm>
            <a:off x="5389276" y="1830071"/>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Classification</a:t>
            </a:r>
          </a:p>
        </p:txBody>
      </p:sp>
      <p:sp>
        <p:nvSpPr>
          <p:cNvPr id="14" name="Rounded Rectangle 13"/>
          <p:cNvSpPr/>
          <p:nvPr/>
        </p:nvSpPr>
        <p:spPr>
          <a:xfrm>
            <a:off x="5389276" y="3008260"/>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a:solidFill>
                  <a:schemeClr val="tx1"/>
                </a:solidFill>
              </a:rPr>
              <a:t>Regression</a:t>
            </a:r>
          </a:p>
        </p:txBody>
      </p:sp>
      <p:cxnSp>
        <p:nvCxnSpPr>
          <p:cNvPr id="28" name="Straight Connector 27"/>
          <p:cNvCxnSpPr>
            <a:cxnSpLocks/>
            <a:stCxn id="11" idx="3"/>
            <a:endCxn id="13" idx="1"/>
          </p:cNvCxnSpPr>
          <p:nvPr/>
        </p:nvCxnSpPr>
        <p:spPr>
          <a:xfrm flipV="1">
            <a:off x="4656574" y="2195831"/>
            <a:ext cx="732702" cy="53317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stCxn id="11" idx="3"/>
            <a:endCxn id="14" idx="1"/>
          </p:cNvCxnSpPr>
          <p:nvPr/>
        </p:nvCxnSpPr>
        <p:spPr>
          <a:xfrm>
            <a:off x="4656574" y="2729009"/>
            <a:ext cx="732702" cy="64501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822247" y="3289118"/>
            <a:ext cx="1828800" cy="73152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itchFamily="34" charset="0"/>
                <a:cs typeface="Calibri" pitchFamily="34" charset="0"/>
              </a:rPr>
              <a:t>Develop </a:t>
            </a:r>
            <a:r>
              <a:rPr lang="en-US" sz="1400" b="1" dirty="0">
                <a:solidFill>
                  <a:schemeClr val="tx1"/>
                </a:solidFill>
                <a:latin typeface="Calibri" pitchFamily="34" charset="0"/>
                <a:cs typeface="Calibri" pitchFamily="34" charset="0"/>
              </a:rPr>
              <a:t>predictive</a:t>
            </a:r>
            <a:r>
              <a:rPr lang="en-US" sz="1400" dirty="0">
                <a:solidFill>
                  <a:schemeClr val="tx1"/>
                </a:solidFill>
                <a:latin typeface="Calibri" pitchFamily="34" charset="0"/>
                <a:cs typeface="Calibri" pitchFamily="34" charset="0"/>
              </a:rPr>
              <a:t> </a:t>
            </a:r>
            <a:r>
              <a:rPr lang="en-US" sz="1400" b="1" dirty="0">
                <a:solidFill>
                  <a:schemeClr val="tx1"/>
                </a:solidFill>
                <a:latin typeface="Calibri" pitchFamily="34" charset="0"/>
                <a:cs typeface="Calibri" pitchFamily="34" charset="0"/>
              </a:rPr>
              <a:t>model</a:t>
            </a:r>
            <a:r>
              <a:rPr lang="en-US" sz="1400" dirty="0">
                <a:solidFill>
                  <a:schemeClr val="tx1"/>
                </a:solidFill>
                <a:latin typeface="Calibri" pitchFamily="34" charset="0"/>
                <a:cs typeface="Calibri" pitchFamily="34" charset="0"/>
              </a:rPr>
              <a:t> based on both</a:t>
            </a:r>
            <a:br>
              <a:rPr lang="en-US" sz="1400" dirty="0">
                <a:solidFill>
                  <a:schemeClr val="tx1"/>
                </a:solidFill>
                <a:latin typeface="Calibri" pitchFamily="34" charset="0"/>
                <a:cs typeface="Calibri" pitchFamily="34" charset="0"/>
              </a:rPr>
            </a:br>
            <a:r>
              <a:rPr lang="en-US" sz="1400" b="1" dirty="0">
                <a:solidFill>
                  <a:schemeClr val="tx1"/>
                </a:solidFill>
                <a:latin typeface="Calibri" pitchFamily="34" charset="0"/>
                <a:cs typeface="Calibri" pitchFamily="34" charset="0"/>
              </a:rPr>
              <a:t>input and output </a:t>
            </a:r>
            <a:r>
              <a:rPr lang="en-US" sz="1400" dirty="0">
                <a:solidFill>
                  <a:schemeClr val="tx1"/>
                </a:solidFill>
                <a:latin typeface="Calibri" pitchFamily="34" charset="0"/>
                <a:cs typeface="Calibri" pitchFamily="34" charset="0"/>
              </a:rPr>
              <a:t>data</a:t>
            </a:r>
          </a:p>
        </p:txBody>
      </p:sp>
      <p:sp>
        <p:nvSpPr>
          <p:cNvPr id="2" name="Title 1"/>
          <p:cNvSpPr>
            <a:spLocks noGrp="1"/>
          </p:cNvSpPr>
          <p:nvPr>
            <p:ph type="title"/>
          </p:nvPr>
        </p:nvSpPr>
        <p:spPr/>
        <p:txBody>
          <a:bodyPr/>
          <a:lstStyle/>
          <a:p>
            <a:r>
              <a:rPr lang="en-US" sz="2800" noProof="0" dirty="0">
                <a:solidFill>
                  <a:srgbClr val="125687"/>
                </a:solidFill>
              </a:rPr>
              <a:t>Different Types of </a:t>
            </a:r>
            <a:r>
              <a:rPr lang="en-US" sz="2800" dirty="0">
                <a:solidFill>
                  <a:srgbClr val="125687"/>
                </a:solidFill>
              </a:rPr>
              <a:t>Machine </a:t>
            </a:r>
            <a:r>
              <a:rPr lang="en-US" sz="2800" noProof="0" dirty="0">
                <a:solidFill>
                  <a:srgbClr val="125687"/>
                </a:solidFill>
              </a:rPr>
              <a:t>Learning</a:t>
            </a:r>
            <a:endParaRPr lang="en-US" sz="2800" noProof="0" dirty="0"/>
          </a:p>
        </p:txBody>
      </p:sp>
      <p:sp>
        <p:nvSpPr>
          <p:cNvPr id="3" name="Rounded Rectangle 2"/>
          <p:cNvSpPr/>
          <p:nvPr/>
        </p:nvSpPr>
        <p:spPr>
          <a:xfrm>
            <a:off x="406806" y="3634622"/>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Machine</a:t>
            </a:r>
            <a:br>
              <a:rPr lang="fr-FR" sz="1600" b="1">
                <a:solidFill>
                  <a:schemeClr val="tx1"/>
                </a:solidFill>
              </a:rPr>
            </a:br>
            <a:r>
              <a:rPr lang="fr-FR" sz="1600" b="1">
                <a:solidFill>
                  <a:schemeClr val="tx1"/>
                </a:solidFill>
              </a:rPr>
              <a:t>Learning</a:t>
            </a:r>
          </a:p>
        </p:txBody>
      </p:sp>
      <p:sp>
        <p:nvSpPr>
          <p:cNvPr id="12" name="Rounded Rectangle 11"/>
          <p:cNvSpPr/>
          <p:nvPr/>
        </p:nvSpPr>
        <p:spPr>
          <a:xfrm>
            <a:off x="2840151" y="4763428"/>
            <a:ext cx="182880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Unsupervised</a:t>
            </a:r>
            <a:br>
              <a:rPr lang="fr-FR" sz="1600" b="1">
                <a:solidFill>
                  <a:schemeClr val="tx1"/>
                </a:solidFill>
              </a:rPr>
            </a:br>
            <a:r>
              <a:rPr lang="fr-FR" sz="1600" b="1">
                <a:solidFill>
                  <a:schemeClr val="tx1"/>
                </a:solidFill>
              </a:rPr>
              <a:t>Learning</a:t>
            </a:r>
          </a:p>
        </p:txBody>
      </p:sp>
      <p:sp>
        <p:nvSpPr>
          <p:cNvPr id="15" name="Rounded Rectangle 14"/>
          <p:cNvSpPr/>
          <p:nvPr/>
        </p:nvSpPr>
        <p:spPr>
          <a:xfrm>
            <a:off x="5427023" y="4762964"/>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Clustering</a:t>
            </a:r>
          </a:p>
        </p:txBody>
      </p:sp>
      <p:cxnSp>
        <p:nvCxnSpPr>
          <p:cNvPr id="20" name="Straight Connector 19"/>
          <p:cNvCxnSpPr>
            <a:cxnSpLocks/>
            <a:stCxn id="3" idx="3"/>
            <a:endCxn id="11" idx="1"/>
          </p:cNvCxnSpPr>
          <p:nvPr/>
        </p:nvCxnSpPr>
        <p:spPr>
          <a:xfrm flipV="1">
            <a:off x="1961286" y="2729009"/>
            <a:ext cx="866488" cy="12713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 idx="3"/>
            <a:endCxn id="12" idx="1"/>
          </p:cNvCxnSpPr>
          <p:nvPr/>
        </p:nvCxnSpPr>
        <p:spPr>
          <a:xfrm>
            <a:off x="1961286" y="4000382"/>
            <a:ext cx="878865" cy="112880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15" idx="1"/>
          </p:cNvCxnSpPr>
          <p:nvPr/>
        </p:nvCxnSpPr>
        <p:spPr>
          <a:xfrm flipV="1">
            <a:off x="4668951" y="5128724"/>
            <a:ext cx="758072" cy="46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2859994" y="5716509"/>
            <a:ext cx="1828800" cy="73152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itchFamily="34" charset="0"/>
                <a:cs typeface="Calibri" pitchFamily="34" charset="0"/>
              </a:rPr>
              <a:t>Group</a:t>
            </a:r>
            <a:r>
              <a:rPr lang="en-US" sz="1400" dirty="0">
                <a:solidFill>
                  <a:schemeClr val="tx1"/>
                </a:solidFill>
                <a:latin typeface="Calibri" pitchFamily="34" charset="0"/>
                <a:cs typeface="Calibri" pitchFamily="34" charset="0"/>
              </a:rPr>
              <a:t> and </a:t>
            </a:r>
            <a:r>
              <a:rPr lang="en-US" sz="1400" b="1" dirty="0">
                <a:solidFill>
                  <a:schemeClr val="tx1"/>
                </a:solidFill>
                <a:latin typeface="Calibri" pitchFamily="34" charset="0"/>
                <a:cs typeface="Calibri" pitchFamily="34" charset="0"/>
              </a:rPr>
              <a:t>interpret</a:t>
            </a:r>
            <a:r>
              <a:rPr lang="en-US" sz="1400" dirty="0">
                <a:solidFill>
                  <a:schemeClr val="tx1"/>
                </a:solidFill>
                <a:latin typeface="Calibri" pitchFamily="34" charset="0"/>
                <a:cs typeface="Calibri" pitchFamily="34" charset="0"/>
              </a:rPr>
              <a:t> data based only</a:t>
            </a:r>
            <a:br>
              <a:rPr lang="en-US" sz="1400" dirty="0">
                <a:solidFill>
                  <a:schemeClr val="tx1"/>
                </a:solidFill>
                <a:latin typeface="Calibri" pitchFamily="34" charset="0"/>
                <a:cs typeface="Calibri" pitchFamily="34" charset="0"/>
              </a:rPr>
            </a:br>
            <a:r>
              <a:rPr lang="en-US" sz="1400" dirty="0">
                <a:solidFill>
                  <a:schemeClr val="tx1"/>
                </a:solidFill>
                <a:latin typeface="Calibri" pitchFamily="34" charset="0"/>
                <a:cs typeface="Calibri" pitchFamily="34" charset="0"/>
              </a:rPr>
              <a:t>on input data</a:t>
            </a:r>
          </a:p>
        </p:txBody>
      </p:sp>
      <p:sp>
        <p:nvSpPr>
          <p:cNvPr id="36" name="TextBox 35"/>
          <p:cNvSpPr txBox="1"/>
          <p:nvPr/>
        </p:nvSpPr>
        <p:spPr>
          <a:xfrm>
            <a:off x="2976957" y="1095712"/>
            <a:ext cx="1610827" cy="307777"/>
          </a:xfrm>
          <a:prstGeom prst="rect">
            <a:avLst/>
          </a:prstGeom>
          <a:noFill/>
        </p:spPr>
        <p:txBody>
          <a:bodyPr wrap="none" rtlCol="0">
            <a:spAutoFit/>
          </a:bodyPr>
          <a:lstStyle/>
          <a:p>
            <a:pPr algn="ctr"/>
            <a:r>
              <a:rPr lang="en-US" sz="1400" b="1">
                <a:solidFill>
                  <a:schemeClr val="tx2"/>
                </a:solidFill>
                <a:latin typeface="Arial" pitchFamily="34" charset="0"/>
                <a:cs typeface="Arial" pitchFamily="34" charset="0"/>
              </a:rPr>
              <a:t>Type of Learning</a:t>
            </a:r>
          </a:p>
        </p:txBody>
      </p:sp>
      <p:sp>
        <p:nvSpPr>
          <p:cNvPr id="37" name="TextBox 36"/>
          <p:cNvSpPr txBox="1"/>
          <p:nvPr/>
        </p:nvSpPr>
        <p:spPr>
          <a:xfrm>
            <a:off x="5054038" y="1093640"/>
            <a:ext cx="2316404" cy="307777"/>
          </a:xfrm>
          <a:prstGeom prst="rect">
            <a:avLst/>
          </a:prstGeom>
          <a:noFill/>
        </p:spPr>
        <p:txBody>
          <a:bodyPr wrap="none" rtlCol="0">
            <a:spAutoFit/>
          </a:bodyPr>
          <a:lstStyle/>
          <a:p>
            <a:pPr algn="ctr"/>
            <a:r>
              <a:rPr lang="en-US" sz="1400" b="1">
                <a:solidFill>
                  <a:schemeClr val="tx2"/>
                </a:solidFill>
                <a:latin typeface="Arial" pitchFamily="34" charset="0"/>
                <a:cs typeface="Arial" pitchFamily="34" charset="0"/>
              </a:rPr>
              <a:t>Categories of Algorithms</a:t>
            </a:r>
          </a:p>
        </p:txBody>
      </p:sp>
      <p:sp>
        <p:nvSpPr>
          <p:cNvPr id="27" name="TextBox 26">
            <a:extLst>
              <a:ext uri="{FF2B5EF4-FFF2-40B4-BE49-F238E27FC236}">
                <a16:creationId xmlns:a16="http://schemas.microsoft.com/office/drawing/2014/main" id="{8FCBC87B-0EF7-4905-8948-F6640C3F59D4}"/>
              </a:ext>
            </a:extLst>
          </p:cNvPr>
          <p:cNvSpPr txBox="1"/>
          <p:nvPr/>
        </p:nvSpPr>
        <p:spPr>
          <a:xfrm>
            <a:off x="8456333" y="739914"/>
            <a:ext cx="2142600" cy="707886"/>
          </a:xfrm>
          <a:prstGeom prst="rect">
            <a:avLst/>
          </a:prstGeom>
          <a:noFill/>
        </p:spPr>
        <p:txBody>
          <a:bodyPr wrap="square" rtlCol="0">
            <a:spAutoFit/>
          </a:bodyPr>
          <a:lstStyle/>
          <a:p>
            <a:pPr algn="ctr"/>
            <a:r>
              <a:rPr lang="en-US" sz="2000" dirty="0">
                <a:latin typeface="Arial" pitchFamily="34" charset="0"/>
                <a:cs typeface="Arial" pitchFamily="34" charset="0"/>
              </a:rPr>
              <a:t>A 4-min Video on </a:t>
            </a:r>
            <a:r>
              <a:rPr lang="en-US" sz="2000" dirty="0">
                <a:latin typeface="Arial" pitchFamily="34" charset="0"/>
                <a:cs typeface="Arial" pitchFamily="34" charset="0"/>
                <a:hlinkClick r:id="rId3"/>
              </a:rPr>
              <a:t>Types of ML</a:t>
            </a:r>
            <a:r>
              <a:rPr lang="en-US" sz="2000" dirty="0">
                <a:latin typeface="Arial" pitchFamily="34" charset="0"/>
                <a:cs typeface="Arial" pitchFamily="34" charset="0"/>
              </a:rPr>
              <a:t> </a:t>
            </a:r>
          </a:p>
        </p:txBody>
      </p:sp>
      <p:pic>
        <p:nvPicPr>
          <p:cNvPr id="88" name="Picture 87">
            <a:extLst>
              <a:ext uri="{FF2B5EF4-FFF2-40B4-BE49-F238E27FC236}">
                <a16:creationId xmlns:a16="http://schemas.microsoft.com/office/drawing/2014/main" id="{4E9462AC-2BD0-5414-5A7C-1AE74CF0332F}"/>
              </a:ext>
            </a:extLst>
          </p:cNvPr>
          <p:cNvPicPr>
            <a:picLocks noChangeAspect="1"/>
          </p:cNvPicPr>
          <p:nvPr/>
        </p:nvPicPr>
        <p:blipFill>
          <a:blip r:embed="rId4"/>
          <a:stretch>
            <a:fillRect/>
          </a:stretch>
        </p:blipFill>
        <p:spPr>
          <a:xfrm>
            <a:off x="7225792" y="3008236"/>
            <a:ext cx="4045982" cy="1463088"/>
          </a:xfrm>
          <a:prstGeom prst="rect">
            <a:avLst/>
          </a:prstGeom>
        </p:spPr>
      </p:pic>
      <p:pic>
        <p:nvPicPr>
          <p:cNvPr id="89" name="Picture 88">
            <a:extLst>
              <a:ext uri="{FF2B5EF4-FFF2-40B4-BE49-F238E27FC236}">
                <a16:creationId xmlns:a16="http://schemas.microsoft.com/office/drawing/2014/main" id="{B3712FE8-6E12-9078-6E7A-2741A84CEB42}"/>
              </a:ext>
            </a:extLst>
          </p:cNvPr>
          <p:cNvPicPr>
            <a:picLocks noChangeAspect="1"/>
          </p:cNvPicPr>
          <p:nvPr/>
        </p:nvPicPr>
        <p:blipFill>
          <a:blip r:embed="rId5"/>
          <a:stretch>
            <a:fillRect/>
          </a:stretch>
        </p:blipFill>
        <p:spPr>
          <a:xfrm>
            <a:off x="7370442" y="1456237"/>
            <a:ext cx="2465884" cy="1479187"/>
          </a:xfrm>
          <a:prstGeom prst="rect">
            <a:avLst/>
          </a:prstGeom>
        </p:spPr>
      </p:pic>
      <p:sp>
        <p:nvSpPr>
          <p:cNvPr id="4" name="Rounded Rectangle 75">
            <a:extLst>
              <a:ext uri="{FF2B5EF4-FFF2-40B4-BE49-F238E27FC236}">
                <a16:creationId xmlns:a16="http://schemas.microsoft.com/office/drawing/2014/main" id="{D2F78BA2-0ED6-1972-BAAD-562C2F00077C}"/>
              </a:ext>
            </a:extLst>
          </p:cNvPr>
          <p:cNvSpPr/>
          <p:nvPr/>
        </p:nvSpPr>
        <p:spPr>
          <a:xfrm>
            <a:off x="5279788" y="2906473"/>
            <a:ext cx="1773455" cy="9350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0878BC66-1CFC-CC87-D357-EFE77F99F5BB}"/>
              </a:ext>
            </a:extLst>
          </p:cNvPr>
          <p:cNvPicPr>
            <a:picLocks noChangeAspect="1"/>
          </p:cNvPicPr>
          <p:nvPr/>
        </p:nvPicPr>
        <p:blipFill>
          <a:blip r:embed="rId6"/>
          <a:stretch>
            <a:fillRect/>
          </a:stretch>
        </p:blipFill>
        <p:spPr>
          <a:xfrm>
            <a:off x="7276372" y="4610207"/>
            <a:ext cx="4045982" cy="1583111"/>
          </a:xfrm>
          <a:prstGeom prst="rect">
            <a:avLst/>
          </a:prstGeom>
        </p:spPr>
      </p:pic>
    </p:spTree>
    <p:extLst>
      <p:ext uri="{BB962C8B-B14F-4D97-AF65-F5344CB8AC3E}">
        <p14:creationId xmlns:p14="http://schemas.microsoft.com/office/powerpoint/2010/main" val="44172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5BD8A-3AF7-426D-8723-F84445771E7B}"/>
              </a:ext>
            </a:extLst>
          </p:cNvPr>
          <p:cNvSpPr>
            <a:spLocks noGrp="1"/>
          </p:cNvSpPr>
          <p:nvPr>
            <p:ph type="title"/>
          </p:nvPr>
        </p:nvSpPr>
        <p:spPr>
          <a:xfrm>
            <a:off x="350453" y="243010"/>
            <a:ext cx="7329723" cy="685581"/>
          </a:xfrm>
        </p:spPr>
        <p:txBody>
          <a:bodyPr/>
          <a:lstStyle/>
          <a:p>
            <a:r>
              <a:rPr lang="en-US" dirty="0"/>
              <a:t>Regression: Prediction of tsunami intensity</a:t>
            </a:r>
          </a:p>
        </p:txBody>
      </p:sp>
      <p:sp>
        <p:nvSpPr>
          <p:cNvPr id="3" name="Content Placeholder 4">
            <a:extLst>
              <a:ext uri="{FF2B5EF4-FFF2-40B4-BE49-F238E27FC236}">
                <a16:creationId xmlns:a16="http://schemas.microsoft.com/office/drawing/2014/main" id="{E3F570FE-FB8F-4278-B2CD-800844A633A1}"/>
              </a:ext>
            </a:extLst>
          </p:cNvPr>
          <p:cNvSpPr txBox="1">
            <a:spLocks/>
          </p:cNvSpPr>
          <p:nvPr/>
        </p:nvSpPr>
        <p:spPr>
          <a:xfrm>
            <a:off x="381537" y="1219200"/>
            <a:ext cx="6476463" cy="487680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Font typeface="Wingdings" pitchFamily="2" charset="2"/>
              <a:buNone/>
            </a:pPr>
            <a:r>
              <a:rPr lang="en-US" dirty="0"/>
              <a:t>Goal: </a:t>
            </a:r>
            <a:r>
              <a:rPr lang="en-US" dirty="0">
                <a:sym typeface="Wingdings" pitchFamily="2" charset="2"/>
              </a:rPr>
              <a:t>Study predictors of tsunami </a:t>
            </a:r>
          </a:p>
          <a:p>
            <a:pPr marL="743947" lvl="1" indent="-342900"/>
            <a:r>
              <a:rPr lang="en-US" dirty="0">
                <a:sym typeface="Wingdings" pitchFamily="2" charset="2"/>
              </a:rPr>
              <a:t>Explore data and build initial models</a:t>
            </a:r>
          </a:p>
          <a:p>
            <a:pPr marL="743947" lvl="1" indent="-342900"/>
            <a:r>
              <a:rPr lang="en-US" dirty="0">
                <a:sym typeface="Wingdings" pitchFamily="2" charset="2"/>
              </a:rPr>
              <a:t>Don’t need to be a regression expert</a:t>
            </a:r>
          </a:p>
          <a:p>
            <a:pPr marL="401047" lvl="1" indent="0">
              <a:buFont typeface="Arial" pitchFamily="34" charset="0"/>
              <a:buNone/>
            </a:pPr>
            <a:endParaRPr lang="en-US" dirty="0"/>
          </a:p>
          <a:p>
            <a:pPr marL="0" indent="0">
              <a:buFont typeface="Wingdings" pitchFamily="2" charset="2"/>
              <a:buNone/>
            </a:pPr>
            <a:r>
              <a:rPr lang="en-US" dirty="0"/>
              <a:t>Approach:</a:t>
            </a:r>
          </a:p>
          <a:p>
            <a:pPr lvl="1"/>
            <a:r>
              <a:rPr lang="en-US" dirty="0"/>
              <a:t>Load data in MATLAB </a:t>
            </a:r>
          </a:p>
          <a:p>
            <a:pPr lvl="1"/>
            <a:r>
              <a:rPr lang="en-US" dirty="0"/>
              <a:t>Use interactive tools and Mapping Toolbox </a:t>
            </a:r>
            <a:br>
              <a:rPr lang="en-US" dirty="0"/>
            </a:br>
            <a:r>
              <a:rPr lang="en-US" dirty="0"/>
              <a:t>for data visualization</a:t>
            </a:r>
          </a:p>
          <a:p>
            <a:pPr lvl="1"/>
            <a:r>
              <a:rPr lang="en-US" dirty="0"/>
              <a:t>Use the Regression Learner App to run multiple regression algorithms</a:t>
            </a:r>
          </a:p>
          <a:p>
            <a:pPr lvl="1"/>
            <a:r>
              <a:rPr lang="en-US" dirty="0"/>
              <a:t>Create a model which can predict tsunami intensity for a new set of predictors</a:t>
            </a:r>
          </a:p>
          <a:p>
            <a:pPr lvl="1"/>
            <a:r>
              <a:rPr lang="en-US" dirty="0"/>
              <a:t>Convert live scripts into reports</a:t>
            </a:r>
          </a:p>
          <a:p>
            <a:pPr lvl="1"/>
            <a:endParaRPr lang="en-US" dirty="0"/>
          </a:p>
          <a:p>
            <a:endParaRPr lang="en-US" dirty="0"/>
          </a:p>
        </p:txBody>
      </p:sp>
      <p:pic>
        <p:nvPicPr>
          <p:cNvPr id="7" name="Picture 6">
            <a:extLst>
              <a:ext uri="{FF2B5EF4-FFF2-40B4-BE49-F238E27FC236}">
                <a16:creationId xmlns:a16="http://schemas.microsoft.com/office/drawing/2014/main" id="{79E20302-88AC-46C7-BD91-92BEEC7BF819}"/>
              </a:ext>
            </a:extLst>
          </p:cNvPr>
          <p:cNvPicPr>
            <a:picLocks noChangeAspect="1"/>
          </p:cNvPicPr>
          <p:nvPr/>
        </p:nvPicPr>
        <p:blipFill rotWithShape="1">
          <a:blip r:embed="rId3"/>
          <a:srcRect t="9713" b="18920"/>
          <a:stretch/>
        </p:blipFill>
        <p:spPr>
          <a:xfrm>
            <a:off x="8616280" y="490987"/>
            <a:ext cx="2318723" cy="2971801"/>
          </a:xfrm>
          <a:prstGeom prst="rect">
            <a:avLst/>
          </a:prstGeom>
          <a:ln>
            <a:solidFill>
              <a:srgbClr val="176DAD"/>
            </a:solidFill>
          </a:ln>
        </p:spPr>
      </p:pic>
      <p:pic>
        <p:nvPicPr>
          <p:cNvPr id="6" name="Picture 5">
            <a:extLst>
              <a:ext uri="{FF2B5EF4-FFF2-40B4-BE49-F238E27FC236}">
                <a16:creationId xmlns:a16="http://schemas.microsoft.com/office/drawing/2014/main" id="{76924386-FA0F-4C0F-9D25-A8D19655C1B6}"/>
              </a:ext>
            </a:extLst>
          </p:cNvPr>
          <p:cNvPicPr>
            <a:picLocks noChangeAspect="1"/>
          </p:cNvPicPr>
          <p:nvPr/>
        </p:nvPicPr>
        <p:blipFill>
          <a:blip r:embed="rId4"/>
          <a:stretch>
            <a:fillRect/>
          </a:stretch>
        </p:blipFill>
        <p:spPr>
          <a:xfrm>
            <a:off x="6858000" y="3556153"/>
            <a:ext cx="5243861" cy="3098976"/>
          </a:xfrm>
          <a:prstGeom prst="rect">
            <a:avLst/>
          </a:prstGeom>
          <a:ln>
            <a:solidFill>
              <a:srgbClr val="176DAD"/>
            </a:solidFill>
          </a:ln>
        </p:spPr>
      </p:pic>
    </p:spTree>
    <p:extLst>
      <p:ext uri="{BB962C8B-B14F-4D97-AF65-F5344CB8AC3E}">
        <p14:creationId xmlns:p14="http://schemas.microsoft.com/office/powerpoint/2010/main" val="177020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827774" y="2363249"/>
            <a:ext cx="182880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err="1">
                <a:solidFill>
                  <a:schemeClr val="tx1"/>
                </a:solidFill>
              </a:rPr>
              <a:t>Supervised</a:t>
            </a:r>
            <a:br>
              <a:rPr lang="fr-FR" sz="1600" b="1">
                <a:solidFill>
                  <a:schemeClr val="tx1"/>
                </a:solidFill>
              </a:rPr>
            </a:br>
            <a:r>
              <a:rPr lang="fr-FR" sz="1600" b="1">
                <a:solidFill>
                  <a:schemeClr val="tx1"/>
                </a:solidFill>
              </a:rPr>
              <a:t>Learning</a:t>
            </a:r>
          </a:p>
        </p:txBody>
      </p:sp>
      <p:sp>
        <p:nvSpPr>
          <p:cNvPr id="13" name="Rounded Rectangle 12"/>
          <p:cNvSpPr/>
          <p:nvPr/>
        </p:nvSpPr>
        <p:spPr>
          <a:xfrm>
            <a:off x="5389276" y="1830071"/>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Classification</a:t>
            </a:r>
          </a:p>
        </p:txBody>
      </p:sp>
      <p:sp>
        <p:nvSpPr>
          <p:cNvPr id="14" name="Rounded Rectangle 13"/>
          <p:cNvSpPr/>
          <p:nvPr/>
        </p:nvSpPr>
        <p:spPr>
          <a:xfrm>
            <a:off x="5389276" y="3008260"/>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a:solidFill>
                  <a:schemeClr val="tx1"/>
                </a:solidFill>
              </a:rPr>
              <a:t>Regression</a:t>
            </a:r>
          </a:p>
        </p:txBody>
      </p:sp>
      <p:cxnSp>
        <p:nvCxnSpPr>
          <p:cNvPr id="28" name="Straight Connector 27"/>
          <p:cNvCxnSpPr>
            <a:cxnSpLocks/>
            <a:stCxn id="11" idx="3"/>
            <a:endCxn id="13" idx="1"/>
          </p:cNvCxnSpPr>
          <p:nvPr/>
        </p:nvCxnSpPr>
        <p:spPr>
          <a:xfrm flipV="1">
            <a:off x="4656574" y="2195831"/>
            <a:ext cx="732702" cy="53317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stCxn id="11" idx="3"/>
            <a:endCxn id="14" idx="1"/>
          </p:cNvCxnSpPr>
          <p:nvPr/>
        </p:nvCxnSpPr>
        <p:spPr>
          <a:xfrm>
            <a:off x="4656574" y="2729009"/>
            <a:ext cx="732702" cy="64501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822247" y="3289118"/>
            <a:ext cx="1828800" cy="73152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itchFamily="34" charset="0"/>
                <a:cs typeface="Calibri" pitchFamily="34" charset="0"/>
              </a:rPr>
              <a:t>Develop </a:t>
            </a:r>
            <a:r>
              <a:rPr lang="en-US" sz="1400" b="1" dirty="0">
                <a:solidFill>
                  <a:schemeClr val="tx1"/>
                </a:solidFill>
                <a:latin typeface="Calibri" pitchFamily="34" charset="0"/>
                <a:cs typeface="Calibri" pitchFamily="34" charset="0"/>
              </a:rPr>
              <a:t>predictive</a:t>
            </a:r>
            <a:r>
              <a:rPr lang="en-US" sz="1400" dirty="0">
                <a:solidFill>
                  <a:schemeClr val="tx1"/>
                </a:solidFill>
                <a:latin typeface="Calibri" pitchFamily="34" charset="0"/>
                <a:cs typeface="Calibri" pitchFamily="34" charset="0"/>
              </a:rPr>
              <a:t> </a:t>
            </a:r>
            <a:r>
              <a:rPr lang="en-US" sz="1400" b="1" dirty="0">
                <a:solidFill>
                  <a:schemeClr val="tx1"/>
                </a:solidFill>
                <a:latin typeface="Calibri" pitchFamily="34" charset="0"/>
                <a:cs typeface="Calibri" pitchFamily="34" charset="0"/>
              </a:rPr>
              <a:t>model</a:t>
            </a:r>
            <a:r>
              <a:rPr lang="en-US" sz="1400" dirty="0">
                <a:solidFill>
                  <a:schemeClr val="tx1"/>
                </a:solidFill>
                <a:latin typeface="Calibri" pitchFamily="34" charset="0"/>
                <a:cs typeface="Calibri" pitchFamily="34" charset="0"/>
              </a:rPr>
              <a:t> based on both</a:t>
            </a:r>
            <a:br>
              <a:rPr lang="en-US" sz="1400" dirty="0">
                <a:solidFill>
                  <a:schemeClr val="tx1"/>
                </a:solidFill>
                <a:latin typeface="Calibri" pitchFamily="34" charset="0"/>
                <a:cs typeface="Calibri" pitchFamily="34" charset="0"/>
              </a:rPr>
            </a:br>
            <a:r>
              <a:rPr lang="en-US" sz="1400" b="1" dirty="0">
                <a:solidFill>
                  <a:schemeClr val="tx1"/>
                </a:solidFill>
                <a:latin typeface="Calibri" pitchFamily="34" charset="0"/>
                <a:cs typeface="Calibri" pitchFamily="34" charset="0"/>
              </a:rPr>
              <a:t>input and output </a:t>
            </a:r>
            <a:r>
              <a:rPr lang="en-US" sz="1400" dirty="0">
                <a:solidFill>
                  <a:schemeClr val="tx1"/>
                </a:solidFill>
                <a:latin typeface="Calibri" pitchFamily="34" charset="0"/>
                <a:cs typeface="Calibri" pitchFamily="34" charset="0"/>
              </a:rPr>
              <a:t>data</a:t>
            </a:r>
          </a:p>
        </p:txBody>
      </p:sp>
      <p:sp>
        <p:nvSpPr>
          <p:cNvPr id="2" name="Title 1"/>
          <p:cNvSpPr>
            <a:spLocks noGrp="1"/>
          </p:cNvSpPr>
          <p:nvPr>
            <p:ph type="title"/>
          </p:nvPr>
        </p:nvSpPr>
        <p:spPr/>
        <p:txBody>
          <a:bodyPr/>
          <a:lstStyle/>
          <a:p>
            <a:r>
              <a:rPr lang="en-US" sz="2800" noProof="0" dirty="0">
                <a:solidFill>
                  <a:srgbClr val="125687"/>
                </a:solidFill>
              </a:rPr>
              <a:t>Different Types of </a:t>
            </a:r>
            <a:r>
              <a:rPr lang="en-US" sz="2800" dirty="0">
                <a:solidFill>
                  <a:srgbClr val="125687"/>
                </a:solidFill>
              </a:rPr>
              <a:t>Machine </a:t>
            </a:r>
            <a:r>
              <a:rPr lang="en-US" sz="2800" noProof="0" dirty="0">
                <a:solidFill>
                  <a:srgbClr val="125687"/>
                </a:solidFill>
              </a:rPr>
              <a:t>Learning</a:t>
            </a:r>
            <a:endParaRPr lang="en-US" sz="2800" noProof="0" dirty="0"/>
          </a:p>
        </p:txBody>
      </p:sp>
      <p:sp>
        <p:nvSpPr>
          <p:cNvPr id="3" name="Rounded Rectangle 2"/>
          <p:cNvSpPr/>
          <p:nvPr/>
        </p:nvSpPr>
        <p:spPr>
          <a:xfrm>
            <a:off x="406806" y="3634622"/>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Machine</a:t>
            </a:r>
            <a:br>
              <a:rPr lang="fr-FR" sz="1600" b="1">
                <a:solidFill>
                  <a:schemeClr val="tx1"/>
                </a:solidFill>
              </a:rPr>
            </a:br>
            <a:r>
              <a:rPr lang="fr-FR" sz="1600" b="1">
                <a:solidFill>
                  <a:schemeClr val="tx1"/>
                </a:solidFill>
              </a:rPr>
              <a:t>Learning</a:t>
            </a:r>
          </a:p>
        </p:txBody>
      </p:sp>
      <p:sp>
        <p:nvSpPr>
          <p:cNvPr id="12" name="Rounded Rectangle 11"/>
          <p:cNvSpPr/>
          <p:nvPr/>
        </p:nvSpPr>
        <p:spPr>
          <a:xfrm>
            <a:off x="2840151" y="4763428"/>
            <a:ext cx="182880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Unsupervised</a:t>
            </a:r>
            <a:br>
              <a:rPr lang="fr-FR" sz="1600" b="1">
                <a:solidFill>
                  <a:schemeClr val="tx1"/>
                </a:solidFill>
              </a:rPr>
            </a:br>
            <a:r>
              <a:rPr lang="fr-FR" sz="1600" b="1">
                <a:solidFill>
                  <a:schemeClr val="tx1"/>
                </a:solidFill>
              </a:rPr>
              <a:t>Learning</a:t>
            </a:r>
          </a:p>
        </p:txBody>
      </p:sp>
      <p:sp>
        <p:nvSpPr>
          <p:cNvPr id="15" name="Rounded Rectangle 14"/>
          <p:cNvSpPr/>
          <p:nvPr/>
        </p:nvSpPr>
        <p:spPr>
          <a:xfrm>
            <a:off x="5427023" y="4762964"/>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Clustering</a:t>
            </a:r>
          </a:p>
        </p:txBody>
      </p:sp>
      <p:cxnSp>
        <p:nvCxnSpPr>
          <p:cNvPr id="20" name="Straight Connector 19"/>
          <p:cNvCxnSpPr>
            <a:cxnSpLocks/>
            <a:stCxn id="3" idx="3"/>
            <a:endCxn id="11" idx="1"/>
          </p:cNvCxnSpPr>
          <p:nvPr/>
        </p:nvCxnSpPr>
        <p:spPr>
          <a:xfrm flipV="1">
            <a:off x="1961286" y="2729009"/>
            <a:ext cx="866488" cy="12713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 idx="3"/>
            <a:endCxn id="12" idx="1"/>
          </p:cNvCxnSpPr>
          <p:nvPr/>
        </p:nvCxnSpPr>
        <p:spPr>
          <a:xfrm>
            <a:off x="1961286" y="4000382"/>
            <a:ext cx="878865" cy="112880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15" idx="1"/>
          </p:cNvCxnSpPr>
          <p:nvPr/>
        </p:nvCxnSpPr>
        <p:spPr>
          <a:xfrm flipV="1">
            <a:off x="4668951" y="5128724"/>
            <a:ext cx="758072" cy="46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2859994" y="5716509"/>
            <a:ext cx="1828800" cy="73152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itchFamily="34" charset="0"/>
                <a:cs typeface="Calibri" pitchFamily="34" charset="0"/>
              </a:rPr>
              <a:t>Group</a:t>
            </a:r>
            <a:r>
              <a:rPr lang="en-US" sz="1400" dirty="0">
                <a:solidFill>
                  <a:schemeClr val="tx1"/>
                </a:solidFill>
                <a:latin typeface="Calibri" pitchFamily="34" charset="0"/>
                <a:cs typeface="Calibri" pitchFamily="34" charset="0"/>
              </a:rPr>
              <a:t> and </a:t>
            </a:r>
            <a:r>
              <a:rPr lang="en-US" sz="1400" b="1" dirty="0">
                <a:solidFill>
                  <a:schemeClr val="tx1"/>
                </a:solidFill>
                <a:latin typeface="Calibri" pitchFamily="34" charset="0"/>
                <a:cs typeface="Calibri" pitchFamily="34" charset="0"/>
              </a:rPr>
              <a:t>interpret</a:t>
            </a:r>
            <a:r>
              <a:rPr lang="en-US" sz="1400" dirty="0">
                <a:solidFill>
                  <a:schemeClr val="tx1"/>
                </a:solidFill>
                <a:latin typeface="Calibri" pitchFamily="34" charset="0"/>
                <a:cs typeface="Calibri" pitchFamily="34" charset="0"/>
              </a:rPr>
              <a:t> data based only</a:t>
            </a:r>
            <a:br>
              <a:rPr lang="en-US" sz="1400" dirty="0">
                <a:solidFill>
                  <a:schemeClr val="tx1"/>
                </a:solidFill>
                <a:latin typeface="Calibri" pitchFamily="34" charset="0"/>
                <a:cs typeface="Calibri" pitchFamily="34" charset="0"/>
              </a:rPr>
            </a:br>
            <a:r>
              <a:rPr lang="en-US" sz="1400" dirty="0">
                <a:solidFill>
                  <a:schemeClr val="tx1"/>
                </a:solidFill>
                <a:latin typeface="Calibri" pitchFamily="34" charset="0"/>
                <a:cs typeface="Calibri" pitchFamily="34" charset="0"/>
              </a:rPr>
              <a:t>on input data</a:t>
            </a:r>
          </a:p>
        </p:txBody>
      </p:sp>
      <p:sp>
        <p:nvSpPr>
          <p:cNvPr id="36" name="TextBox 35"/>
          <p:cNvSpPr txBox="1"/>
          <p:nvPr/>
        </p:nvSpPr>
        <p:spPr>
          <a:xfrm>
            <a:off x="2976957" y="1095712"/>
            <a:ext cx="1610827" cy="307777"/>
          </a:xfrm>
          <a:prstGeom prst="rect">
            <a:avLst/>
          </a:prstGeom>
          <a:noFill/>
        </p:spPr>
        <p:txBody>
          <a:bodyPr wrap="none" rtlCol="0">
            <a:spAutoFit/>
          </a:bodyPr>
          <a:lstStyle/>
          <a:p>
            <a:pPr algn="ctr"/>
            <a:r>
              <a:rPr lang="en-US" sz="1400" b="1">
                <a:solidFill>
                  <a:schemeClr val="tx2"/>
                </a:solidFill>
                <a:latin typeface="Arial" pitchFamily="34" charset="0"/>
                <a:cs typeface="Arial" pitchFamily="34" charset="0"/>
              </a:rPr>
              <a:t>Type of Learning</a:t>
            </a:r>
          </a:p>
        </p:txBody>
      </p:sp>
      <p:sp>
        <p:nvSpPr>
          <p:cNvPr id="37" name="TextBox 36"/>
          <p:cNvSpPr txBox="1"/>
          <p:nvPr/>
        </p:nvSpPr>
        <p:spPr>
          <a:xfrm>
            <a:off x="5054038" y="1093640"/>
            <a:ext cx="2316404" cy="307777"/>
          </a:xfrm>
          <a:prstGeom prst="rect">
            <a:avLst/>
          </a:prstGeom>
          <a:noFill/>
        </p:spPr>
        <p:txBody>
          <a:bodyPr wrap="none" rtlCol="0">
            <a:spAutoFit/>
          </a:bodyPr>
          <a:lstStyle/>
          <a:p>
            <a:pPr algn="ctr"/>
            <a:r>
              <a:rPr lang="en-US" sz="1400" b="1">
                <a:solidFill>
                  <a:schemeClr val="tx2"/>
                </a:solidFill>
                <a:latin typeface="Arial" pitchFamily="34" charset="0"/>
                <a:cs typeface="Arial" pitchFamily="34" charset="0"/>
              </a:rPr>
              <a:t>Categories of Algorithms</a:t>
            </a:r>
          </a:p>
        </p:txBody>
      </p:sp>
      <p:sp>
        <p:nvSpPr>
          <p:cNvPr id="27" name="TextBox 26">
            <a:extLst>
              <a:ext uri="{FF2B5EF4-FFF2-40B4-BE49-F238E27FC236}">
                <a16:creationId xmlns:a16="http://schemas.microsoft.com/office/drawing/2014/main" id="{8FCBC87B-0EF7-4905-8948-F6640C3F59D4}"/>
              </a:ext>
            </a:extLst>
          </p:cNvPr>
          <p:cNvSpPr txBox="1"/>
          <p:nvPr/>
        </p:nvSpPr>
        <p:spPr>
          <a:xfrm>
            <a:off x="8456333" y="739914"/>
            <a:ext cx="2142600" cy="707886"/>
          </a:xfrm>
          <a:prstGeom prst="rect">
            <a:avLst/>
          </a:prstGeom>
          <a:noFill/>
        </p:spPr>
        <p:txBody>
          <a:bodyPr wrap="square" rtlCol="0">
            <a:spAutoFit/>
          </a:bodyPr>
          <a:lstStyle/>
          <a:p>
            <a:pPr algn="ctr"/>
            <a:r>
              <a:rPr lang="en-US" sz="2000" dirty="0">
                <a:latin typeface="Arial" pitchFamily="34" charset="0"/>
                <a:cs typeface="Arial" pitchFamily="34" charset="0"/>
              </a:rPr>
              <a:t>A 4-min Video on </a:t>
            </a:r>
            <a:r>
              <a:rPr lang="en-US" sz="2000" dirty="0">
                <a:latin typeface="Arial" pitchFamily="34" charset="0"/>
                <a:cs typeface="Arial" pitchFamily="34" charset="0"/>
                <a:hlinkClick r:id="rId3"/>
              </a:rPr>
              <a:t>Types of ML</a:t>
            </a:r>
            <a:r>
              <a:rPr lang="en-US" sz="2000" dirty="0">
                <a:latin typeface="Arial" pitchFamily="34" charset="0"/>
                <a:cs typeface="Arial" pitchFamily="34" charset="0"/>
              </a:rPr>
              <a:t> </a:t>
            </a:r>
          </a:p>
        </p:txBody>
      </p:sp>
      <p:pic>
        <p:nvPicPr>
          <p:cNvPr id="88" name="Picture 87">
            <a:extLst>
              <a:ext uri="{FF2B5EF4-FFF2-40B4-BE49-F238E27FC236}">
                <a16:creationId xmlns:a16="http://schemas.microsoft.com/office/drawing/2014/main" id="{4E9462AC-2BD0-5414-5A7C-1AE74CF0332F}"/>
              </a:ext>
            </a:extLst>
          </p:cNvPr>
          <p:cNvPicPr>
            <a:picLocks noChangeAspect="1"/>
          </p:cNvPicPr>
          <p:nvPr/>
        </p:nvPicPr>
        <p:blipFill>
          <a:blip r:embed="rId4"/>
          <a:stretch>
            <a:fillRect/>
          </a:stretch>
        </p:blipFill>
        <p:spPr>
          <a:xfrm>
            <a:off x="7225792" y="3008236"/>
            <a:ext cx="4045982" cy="1463088"/>
          </a:xfrm>
          <a:prstGeom prst="rect">
            <a:avLst/>
          </a:prstGeom>
        </p:spPr>
      </p:pic>
      <p:pic>
        <p:nvPicPr>
          <p:cNvPr id="89" name="Picture 88">
            <a:extLst>
              <a:ext uri="{FF2B5EF4-FFF2-40B4-BE49-F238E27FC236}">
                <a16:creationId xmlns:a16="http://schemas.microsoft.com/office/drawing/2014/main" id="{B3712FE8-6E12-9078-6E7A-2741A84CEB42}"/>
              </a:ext>
            </a:extLst>
          </p:cNvPr>
          <p:cNvPicPr>
            <a:picLocks noChangeAspect="1"/>
          </p:cNvPicPr>
          <p:nvPr/>
        </p:nvPicPr>
        <p:blipFill>
          <a:blip r:embed="rId5"/>
          <a:stretch>
            <a:fillRect/>
          </a:stretch>
        </p:blipFill>
        <p:spPr>
          <a:xfrm>
            <a:off x="7370442" y="1456237"/>
            <a:ext cx="2465884" cy="1479187"/>
          </a:xfrm>
          <a:prstGeom prst="rect">
            <a:avLst/>
          </a:prstGeom>
        </p:spPr>
      </p:pic>
      <p:sp>
        <p:nvSpPr>
          <p:cNvPr id="4" name="Rounded Rectangle 75">
            <a:extLst>
              <a:ext uri="{FF2B5EF4-FFF2-40B4-BE49-F238E27FC236}">
                <a16:creationId xmlns:a16="http://schemas.microsoft.com/office/drawing/2014/main" id="{D2F78BA2-0ED6-1972-BAAD-562C2F00077C}"/>
              </a:ext>
            </a:extLst>
          </p:cNvPr>
          <p:cNvSpPr/>
          <p:nvPr/>
        </p:nvSpPr>
        <p:spPr>
          <a:xfrm>
            <a:off x="5317535" y="4661177"/>
            <a:ext cx="1773455" cy="9350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solidFill>
                <a:schemeClr val="tx1"/>
              </a:solidFill>
              <a:latin typeface="Arial" pitchFamily="34" charset="0"/>
              <a:cs typeface="Arial" pitchFamily="34" charset="0"/>
            </a:endParaRPr>
          </a:p>
        </p:txBody>
      </p:sp>
      <p:pic>
        <p:nvPicPr>
          <p:cNvPr id="5" name="Picture 4">
            <a:extLst>
              <a:ext uri="{FF2B5EF4-FFF2-40B4-BE49-F238E27FC236}">
                <a16:creationId xmlns:a16="http://schemas.microsoft.com/office/drawing/2014/main" id="{633B69EC-534A-01BF-65DE-7150E4E2CDF2}"/>
              </a:ext>
            </a:extLst>
          </p:cNvPr>
          <p:cNvPicPr>
            <a:picLocks noChangeAspect="1"/>
          </p:cNvPicPr>
          <p:nvPr/>
        </p:nvPicPr>
        <p:blipFill>
          <a:blip r:embed="rId6"/>
          <a:stretch>
            <a:fillRect/>
          </a:stretch>
        </p:blipFill>
        <p:spPr>
          <a:xfrm>
            <a:off x="7276372" y="4610207"/>
            <a:ext cx="4045982" cy="1583111"/>
          </a:xfrm>
          <a:prstGeom prst="rect">
            <a:avLst/>
          </a:prstGeom>
        </p:spPr>
      </p:pic>
    </p:spTree>
    <p:extLst>
      <p:ext uri="{BB962C8B-B14F-4D97-AF65-F5344CB8AC3E}">
        <p14:creationId xmlns:p14="http://schemas.microsoft.com/office/powerpoint/2010/main" val="166313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GB" dirty="0"/>
              <a:t>Clustering</a:t>
            </a:r>
            <a:br>
              <a:rPr lang="en-GB" dirty="0"/>
            </a:br>
            <a:endParaRPr lang="en-GB" sz="2000" dirty="0">
              <a:solidFill>
                <a:schemeClr val="tx1"/>
              </a:solidFill>
            </a:endParaRPr>
          </a:p>
        </p:txBody>
      </p:sp>
      <p:sp>
        <p:nvSpPr>
          <p:cNvPr id="7171" name="Rectangle 3"/>
          <p:cNvSpPr>
            <a:spLocks noGrp="1" noChangeArrowheads="1"/>
          </p:cNvSpPr>
          <p:nvPr>
            <p:ph idx="1"/>
          </p:nvPr>
        </p:nvSpPr>
        <p:spPr>
          <a:xfrm>
            <a:off x="609602" y="1600200"/>
            <a:ext cx="6172198" cy="4648200"/>
          </a:xfrm>
        </p:spPr>
        <p:txBody>
          <a:bodyPr/>
          <a:lstStyle/>
          <a:p>
            <a:pPr>
              <a:buFont typeface="Arial" panose="020B0604020202020204" pitchFamily="34" charset="0"/>
              <a:buChar char="•"/>
            </a:pPr>
            <a:r>
              <a:rPr lang="en-GB" sz="2800" dirty="0"/>
              <a:t>Segment data into groups based on similarity</a:t>
            </a:r>
          </a:p>
          <a:p>
            <a:pPr>
              <a:buFont typeface="Arial" panose="020B0604020202020204" pitchFamily="34" charset="0"/>
              <a:buChar char="•"/>
            </a:pPr>
            <a:r>
              <a:rPr lang="en-GB" sz="2800" dirty="0"/>
              <a:t>Identify outliers</a:t>
            </a:r>
          </a:p>
          <a:p>
            <a:pPr>
              <a:buFont typeface="Arial" panose="020B0604020202020204" pitchFamily="34" charset="0"/>
              <a:buChar char="•"/>
            </a:pPr>
            <a:r>
              <a:rPr lang="en-GB" sz="2800" dirty="0"/>
              <a:t>Discover patterns of interest</a:t>
            </a:r>
          </a:p>
          <a:p>
            <a:pPr>
              <a:buFont typeface="Arial" panose="020B0604020202020204" pitchFamily="34" charset="0"/>
              <a:buChar char="•"/>
            </a:pPr>
            <a:r>
              <a:rPr lang="en-GB" sz="2800" dirty="0"/>
              <a:t>Variety of algorithms</a:t>
            </a:r>
          </a:p>
          <a:p>
            <a:pPr lvl="1">
              <a:buFont typeface="Arial" panose="020B0604020202020204" pitchFamily="34" charset="0"/>
              <a:buChar char="•"/>
            </a:pPr>
            <a:r>
              <a:rPr lang="en-US" i="1" dirty="0"/>
              <a:t>k-means, k-medoids, Hierarchical, Gaussian Mixture Models, Nearest Neighbors, Hidden Markov Models</a:t>
            </a:r>
            <a:endParaRPr lang="en-GB" sz="2400" dirty="0"/>
          </a:p>
          <a:p>
            <a:pPr>
              <a:buFont typeface="Arial" panose="020B0604020202020204" pitchFamily="34" charset="0"/>
              <a:buChar char="•"/>
            </a:pPr>
            <a:r>
              <a:rPr lang="en-GB" sz="2800" dirty="0"/>
              <a:t>Iterative process</a:t>
            </a:r>
          </a:p>
        </p:txBody>
      </p:sp>
      <p:sp>
        <p:nvSpPr>
          <p:cNvPr id="2" name="TextBox 1"/>
          <p:cNvSpPr txBox="1"/>
          <p:nvPr/>
        </p:nvSpPr>
        <p:spPr>
          <a:xfrm>
            <a:off x="2855641" y="3861048"/>
            <a:ext cx="184731" cy="400110"/>
          </a:xfrm>
          <a:prstGeom prst="rect">
            <a:avLst/>
          </a:prstGeom>
          <a:noFill/>
        </p:spPr>
        <p:txBody>
          <a:bodyPr wrap="none" rtlCol="0">
            <a:spAutoFit/>
          </a:bodyPr>
          <a:lstStyle/>
          <a:p>
            <a:endParaRPr lang="en-US" sz="2000" dirty="0">
              <a:latin typeface="Arial" pitchFamily="34" charset="0"/>
              <a:cs typeface="Arial" pitchFamily="34" charset="0"/>
            </a:endParaRPr>
          </a:p>
        </p:txBody>
      </p:sp>
      <p:pic>
        <p:nvPicPr>
          <p:cNvPr id="73735" name="Picture 7" descr="https://www.mathworks.com/help/examples/stats/win64/TuneGaussianMixtureModelsExample_04.png">
            <a:extLst>
              <a:ext uri="{FF2B5EF4-FFF2-40B4-BE49-F238E27FC236}">
                <a16:creationId xmlns:a16="http://schemas.microsoft.com/office/drawing/2014/main" id="{153F21E2-EFDE-4413-A0F3-1CB446164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5559" y="1676400"/>
            <a:ext cx="51816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705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p:cNvSpPr>
            <a:spLocks noGrp="1"/>
          </p:cNvSpPr>
          <p:nvPr>
            <p:ph type="title"/>
          </p:nvPr>
        </p:nvSpPr>
        <p:spPr/>
        <p:txBody>
          <a:bodyPr/>
          <a:lstStyle/>
          <a:p>
            <a:r>
              <a:rPr lang="en-US" dirty="0"/>
              <a:t>Machine Learning Workflow</a:t>
            </a:r>
          </a:p>
        </p:txBody>
      </p:sp>
      <p:grpSp>
        <p:nvGrpSpPr>
          <p:cNvPr id="16" name="Group 15"/>
          <p:cNvGrpSpPr/>
          <p:nvPr/>
        </p:nvGrpSpPr>
        <p:grpSpPr>
          <a:xfrm>
            <a:off x="9255252" y="1271016"/>
            <a:ext cx="2825496" cy="5316028"/>
            <a:chOff x="8850866" y="1254991"/>
            <a:chExt cx="2825496" cy="5316028"/>
          </a:xfrm>
        </p:grpSpPr>
        <p:sp>
          <p:nvSpPr>
            <p:cNvPr id="68" name="Chevron 67"/>
            <p:cNvSpPr/>
            <p:nvPr/>
          </p:nvSpPr>
          <p:spPr>
            <a:xfrm>
              <a:off x="8850866" y="1254991"/>
              <a:ext cx="2825496" cy="651383"/>
            </a:xfrm>
            <a:prstGeom prst="chevron">
              <a:avLst/>
            </a:prstGeom>
            <a:solidFill>
              <a:srgbClr val="178C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Integrate Analytics with Systems</a:t>
              </a:r>
            </a:p>
          </p:txBody>
        </p:sp>
        <p:grpSp>
          <p:nvGrpSpPr>
            <p:cNvPr id="14" name="Group 13"/>
            <p:cNvGrpSpPr/>
            <p:nvPr/>
          </p:nvGrpSpPr>
          <p:grpSpPr>
            <a:xfrm>
              <a:off x="9349214" y="2215111"/>
              <a:ext cx="1828800" cy="4355908"/>
              <a:chOff x="9644912" y="2200489"/>
              <a:chExt cx="1828800" cy="4355908"/>
            </a:xfrm>
          </p:grpSpPr>
          <p:grpSp>
            <p:nvGrpSpPr>
              <p:cNvPr id="86" name="Group 52"/>
              <p:cNvGrpSpPr/>
              <p:nvPr/>
            </p:nvGrpSpPr>
            <p:grpSpPr>
              <a:xfrm>
                <a:off x="9644912" y="2200489"/>
                <a:ext cx="1828800" cy="4355908"/>
                <a:chOff x="500943" y="1895834"/>
                <a:chExt cx="1828800" cy="4355908"/>
              </a:xfrm>
            </p:grpSpPr>
            <p:sp>
              <p:nvSpPr>
                <p:cNvPr id="88" name="AutoShape 19"/>
                <p:cNvSpPr>
                  <a:spLocks noChangeArrowheads="1"/>
                </p:cNvSpPr>
                <p:nvPr/>
              </p:nvSpPr>
              <p:spPr bwMode="auto">
                <a:xfrm>
                  <a:off x="500943" y="1895834"/>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89" name="AutoShape 19"/>
                <p:cNvSpPr>
                  <a:spLocks noChangeArrowheads="1"/>
                </p:cNvSpPr>
                <p:nvPr/>
              </p:nvSpPr>
              <p:spPr bwMode="auto">
                <a:xfrm>
                  <a:off x="616081" y="2032994"/>
                  <a:ext cx="1600200" cy="4076420"/>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91" name="Rounded Rectangle 90"/>
                <p:cNvSpPr/>
                <p:nvPr/>
              </p:nvSpPr>
              <p:spPr bwMode="auto">
                <a:xfrm>
                  <a:off x="616081" y="2087858"/>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Desktop Apps </a:t>
                  </a:r>
                </a:p>
              </p:txBody>
            </p:sp>
            <p:sp>
              <p:nvSpPr>
                <p:cNvPr id="92" name="Rounded Rectangle 91"/>
                <p:cNvSpPr/>
                <p:nvPr/>
              </p:nvSpPr>
              <p:spPr bwMode="auto">
                <a:xfrm>
                  <a:off x="616081" y="348689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Enterprise Scale Systems </a:t>
                  </a:r>
                </a:p>
              </p:txBody>
            </p:sp>
            <p:sp>
              <p:nvSpPr>
                <p:cNvPr id="93" name="Rounded Rectangle 92"/>
                <p:cNvSpPr/>
                <p:nvPr/>
              </p:nvSpPr>
              <p:spPr bwMode="auto">
                <a:xfrm>
                  <a:off x="616081"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Embedded Devices and Hardware</a:t>
                  </a:r>
                </a:p>
              </p:txBody>
            </p:sp>
            <p:cxnSp>
              <p:nvCxnSpPr>
                <p:cNvPr id="94" name="Straight Connector 93"/>
                <p:cNvCxnSpPr/>
                <p:nvPr/>
              </p:nvCxnSpPr>
              <p:spPr>
                <a:xfrm flipV="1">
                  <a:off x="692281" y="3377162"/>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V="1">
                  <a:off x="692281" y="4739618"/>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00" name="Picture 99" descr="languages3.png"/>
              <p:cNvPicPr>
                <a:picLocks noChangeAspect="1"/>
              </p:cNvPicPr>
              <p:nvPr/>
            </p:nvPicPr>
            <p:blipFill>
              <a:blip r:embed="rId3" cstate="print"/>
              <a:stretch>
                <a:fillRect/>
              </a:stretch>
            </p:blipFill>
            <p:spPr>
              <a:xfrm>
                <a:off x="10103388" y="4336248"/>
                <a:ext cx="913962" cy="572543"/>
              </a:xfrm>
              <a:prstGeom prst="rect">
                <a:avLst/>
              </a:prstGeom>
              <a:effectLst>
                <a:outerShdw blurRad="38100" dist="25400" dir="2700000" algn="tl" rotWithShape="0">
                  <a:prstClr val="black">
                    <a:alpha val="25000"/>
                  </a:prstClr>
                </a:outerShdw>
              </a:effectLst>
            </p:spPr>
          </p:pic>
          <p:grpSp>
            <p:nvGrpSpPr>
              <p:cNvPr id="13" name="Group 12"/>
              <p:cNvGrpSpPr/>
              <p:nvPr/>
            </p:nvGrpSpPr>
            <p:grpSpPr>
              <a:xfrm>
                <a:off x="10103388" y="5623212"/>
                <a:ext cx="913962" cy="630966"/>
                <a:chOff x="9891303" y="5623212"/>
                <a:chExt cx="913962" cy="630966"/>
              </a:xfrm>
            </p:grpSpPr>
            <p:pic>
              <p:nvPicPr>
                <p:cNvPr id="106" name="Picture 105" descr="car3.png"/>
                <p:cNvPicPr>
                  <a:picLocks noChangeAspect="1"/>
                </p:cNvPicPr>
                <p:nvPr/>
              </p:nvPicPr>
              <p:blipFill>
                <a:blip r:embed="rId4" cstate="print"/>
                <a:stretch>
                  <a:fillRect/>
                </a:stretch>
              </p:blipFill>
              <p:spPr>
                <a:xfrm>
                  <a:off x="9891303" y="5623213"/>
                  <a:ext cx="418882" cy="271198"/>
                </a:xfrm>
                <a:prstGeom prst="rect">
                  <a:avLst/>
                </a:prstGeom>
              </p:spPr>
            </p:pic>
            <p:pic>
              <p:nvPicPr>
                <p:cNvPr id="107" name="Picture 106" descr="car3.png"/>
                <p:cNvPicPr>
                  <a:picLocks noChangeAspect="1"/>
                </p:cNvPicPr>
                <p:nvPr/>
              </p:nvPicPr>
              <p:blipFill>
                <a:blip r:embed="rId5" cstate="print"/>
                <a:stretch>
                  <a:fillRect/>
                </a:stretch>
              </p:blipFill>
              <p:spPr>
                <a:xfrm>
                  <a:off x="9892607" y="5983588"/>
                  <a:ext cx="417578" cy="270590"/>
                </a:xfrm>
                <a:prstGeom prst="rect">
                  <a:avLst/>
                </a:prstGeom>
              </p:spPr>
            </p:pic>
            <p:pic>
              <p:nvPicPr>
                <p:cNvPr id="109" name="Picture 108" descr="car3.png"/>
                <p:cNvPicPr>
                  <a:picLocks noChangeAspect="1"/>
                </p:cNvPicPr>
                <p:nvPr/>
              </p:nvPicPr>
              <p:blipFill>
                <a:blip r:embed="rId6" cstate="print"/>
                <a:stretch>
                  <a:fillRect/>
                </a:stretch>
              </p:blipFill>
              <p:spPr>
                <a:xfrm>
                  <a:off x="10388117" y="5983250"/>
                  <a:ext cx="417148" cy="270839"/>
                </a:xfrm>
                <a:prstGeom prst="rect">
                  <a:avLst/>
                </a:prstGeom>
              </p:spPr>
            </p:pic>
            <p:pic>
              <p:nvPicPr>
                <p:cNvPr id="110" name="Picture 109" descr="car3.png"/>
                <p:cNvPicPr>
                  <a:picLocks noChangeAspect="1"/>
                </p:cNvPicPr>
                <p:nvPr/>
              </p:nvPicPr>
              <p:blipFill>
                <a:blip r:embed="rId7" cstate="print"/>
                <a:stretch>
                  <a:fillRect/>
                </a:stretch>
              </p:blipFill>
              <p:spPr>
                <a:xfrm>
                  <a:off x="10386385" y="5623212"/>
                  <a:ext cx="418880" cy="271197"/>
                </a:xfrm>
                <a:prstGeom prst="rect">
                  <a:avLst/>
                </a:prstGeom>
              </p:spPr>
            </p:pic>
          </p:grpSp>
          <p:pic>
            <p:nvPicPr>
              <p:cNvPr id="128" name="Picture 127" descr="graph3.png"/>
              <p:cNvPicPr>
                <a:picLocks noChangeAspect="1"/>
              </p:cNvPicPr>
              <p:nvPr/>
            </p:nvPicPr>
            <p:blipFill>
              <a:blip r:embed="rId8" cstate="print"/>
              <a:stretch>
                <a:fillRect/>
              </a:stretch>
            </p:blipFill>
            <p:spPr>
              <a:xfrm>
                <a:off x="10103388" y="2796790"/>
                <a:ext cx="913962" cy="672774"/>
              </a:xfrm>
              <a:prstGeom prst="rect">
                <a:avLst/>
              </a:prstGeom>
              <a:effectLst>
                <a:outerShdw blurRad="63500" dist="63500" dir="2700000" sx="95000" sy="95000" algn="tl" rotWithShape="0">
                  <a:prstClr val="black">
                    <a:alpha val="40000"/>
                  </a:prstClr>
                </a:outerShdw>
              </a:effectLst>
            </p:spPr>
          </p:pic>
        </p:grpSp>
      </p:grpSp>
      <p:grpSp>
        <p:nvGrpSpPr>
          <p:cNvPr id="10" name="Group 9"/>
          <p:cNvGrpSpPr/>
          <p:nvPr/>
        </p:nvGrpSpPr>
        <p:grpSpPr>
          <a:xfrm>
            <a:off x="246563" y="1269642"/>
            <a:ext cx="2824122" cy="5317401"/>
            <a:chOff x="524298" y="1263618"/>
            <a:chExt cx="2824122" cy="5317401"/>
          </a:xfrm>
        </p:grpSpPr>
        <p:grpSp>
          <p:nvGrpSpPr>
            <p:cNvPr id="9" name="Group 52"/>
            <p:cNvGrpSpPr/>
            <p:nvPr/>
          </p:nvGrpSpPr>
          <p:grpSpPr>
            <a:xfrm>
              <a:off x="911394" y="2232350"/>
              <a:ext cx="1828800" cy="4348669"/>
              <a:chOff x="445123" y="1913073"/>
              <a:chExt cx="1828800" cy="4348669"/>
            </a:xfrm>
          </p:grpSpPr>
          <p:sp>
            <p:nvSpPr>
              <p:cNvPr id="163" name="AutoShape 19"/>
              <p:cNvSpPr>
                <a:spLocks noChangeArrowheads="1"/>
              </p:cNvSpPr>
              <p:nvPr/>
            </p:nvSpPr>
            <p:spPr bwMode="auto">
              <a:xfrm>
                <a:off x="445123" y="1913073"/>
                <a:ext cx="1828800" cy="434866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4" name="AutoShape 19"/>
              <p:cNvSpPr>
                <a:spLocks noChangeArrowheads="1"/>
              </p:cNvSpPr>
              <p:nvPr/>
            </p:nvSpPr>
            <p:spPr bwMode="auto">
              <a:xfrm>
                <a:off x="562429" y="2041191"/>
                <a:ext cx="1600200" cy="4081093"/>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68" name="Rounded Rectangle 167"/>
              <p:cNvSpPr/>
              <p:nvPr/>
            </p:nvSpPr>
            <p:spPr bwMode="auto">
              <a:xfrm>
                <a:off x="562429" y="209397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Files</a:t>
                </a:r>
              </a:p>
            </p:txBody>
          </p:sp>
          <p:sp>
            <p:nvSpPr>
              <p:cNvPr id="169" name="Rounded Rectangle 168"/>
              <p:cNvSpPr/>
              <p:nvPr/>
            </p:nvSpPr>
            <p:spPr bwMode="auto">
              <a:xfrm>
                <a:off x="562429" y="3496891"/>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Databases</a:t>
                </a:r>
              </a:p>
            </p:txBody>
          </p:sp>
          <p:sp>
            <p:nvSpPr>
              <p:cNvPr id="170" name="Rounded Rectangle 169"/>
              <p:cNvSpPr/>
              <p:nvPr/>
            </p:nvSpPr>
            <p:spPr bwMode="auto">
              <a:xfrm>
                <a:off x="562429" y="4841059"/>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Sensors</a:t>
                </a:r>
              </a:p>
            </p:txBody>
          </p:sp>
          <p:cxnSp>
            <p:nvCxnSpPr>
              <p:cNvPr id="178" name="Straight Connector 177"/>
              <p:cNvCxnSpPr/>
              <p:nvPr/>
            </p:nvCxnSpPr>
            <p:spPr>
              <a:xfrm flipV="1">
                <a:off x="638629" y="338601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flipV="1">
                <a:off x="638629" y="4751574"/>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81" name="Picture 180" descr="files1.png"/>
              <p:cNvPicPr>
                <a:picLocks noChangeAspect="1"/>
              </p:cNvPicPr>
              <p:nvPr/>
            </p:nvPicPr>
            <p:blipFill>
              <a:blip r:embed="rId9" cstate="print"/>
              <a:stretch>
                <a:fillRect/>
              </a:stretch>
            </p:blipFill>
            <p:spPr>
              <a:xfrm>
                <a:off x="990443" y="2435633"/>
                <a:ext cx="738160" cy="742480"/>
              </a:xfrm>
              <a:prstGeom prst="rect">
                <a:avLst/>
              </a:prstGeom>
              <a:effectLst>
                <a:outerShdw blurRad="63500" dist="50800" dir="2700000" sx="101000" sy="101000" algn="tl" rotWithShape="0">
                  <a:prstClr val="black">
                    <a:alpha val="32000"/>
                  </a:prstClr>
                </a:outerShdw>
              </a:effectLst>
            </p:spPr>
          </p:pic>
          <p:pic>
            <p:nvPicPr>
              <p:cNvPr id="79" name="Picture 78" descr="doc1.png"/>
              <p:cNvPicPr>
                <a:picLocks noChangeAspect="1"/>
              </p:cNvPicPr>
              <p:nvPr/>
            </p:nvPicPr>
            <p:blipFill>
              <a:blip r:embed="rId10" cstate="print"/>
              <a:stretch>
                <a:fillRect/>
              </a:stretch>
            </p:blipFill>
            <p:spPr>
              <a:xfrm>
                <a:off x="990443" y="3944193"/>
                <a:ext cx="738160" cy="556912"/>
              </a:xfrm>
              <a:prstGeom prst="rect">
                <a:avLst/>
              </a:prstGeom>
              <a:effectLst>
                <a:outerShdw blurRad="38100" dist="38100" dir="3000000" algn="tl" rotWithShape="0">
                  <a:prstClr val="black">
                    <a:alpha val="25000"/>
                  </a:prstClr>
                </a:outerShdw>
              </a:effectLst>
            </p:spPr>
          </p:pic>
        </p:grpSp>
        <p:sp>
          <p:nvSpPr>
            <p:cNvPr id="66" name="Chevron 65"/>
            <p:cNvSpPr/>
            <p:nvPr/>
          </p:nvSpPr>
          <p:spPr>
            <a:xfrm>
              <a:off x="524298" y="1263618"/>
              <a:ext cx="2824122" cy="650423"/>
            </a:xfrm>
            <a:prstGeom prst="chevron">
              <a:avLst/>
            </a:prstGeom>
            <a:solidFill>
              <a:srgbClr val="4D4E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Access and Explore Data</a:t>
              </a:r>
            </a:p>
          </p:txBody>
        </p:sp>
        <p:pic>
          <p:nvPicPr>
            <p:cNvPr id="2" name="Picture 1"/>
            <p:cNvPicPr>
              <a:picLocks noChangeAspect="1"/>
            </p:cNvPicPr>
            <p:nvPr/>
          </p:nvPicPr>
          <p:blipFill>
            <a:blip r:embed="rId11"/>
            <a:stretch>
              <a:fillRect/>
            </a:stretch>
          </p:blipFill>
          <p:spPr>
            <a:xfrm>
              <a:off x="1332802" y="5517054"/>
              <a:ext cx="914400" cy="694096"/>
            </a:xfrm>
            <a:prstGeom prst="rect">
              <a:avLst/>
            </a:prstGeom>
          </p:spPr>
        </p:pic>
      </p:grpSp>
      <p:grpSp>
        <p:nvGrpSpPr>
          <p:cNvPr id="12" name="Group 11"/>
          <p:cNvGrpSpPr/>
          <p:nvPr/>
        </p:nvGrpSpPr>
        <p:grpSpPr>
          <a:xfrm>
            <a:off x="6254265" y="1269642"/>
            <a:ext cx="2825496" cy="5317402"/>
            <a:chOff x="6148775" y="1233217"/>
            <a:chExt cx="2825496" cy="5317402"/>
          </a:xfrm>
        </p:grpSpPr>
        <p:sp>
          <p:nvSpPr>
            <p:cNvPr id="63" name="Chevron 62"/>
            <p:cNvSpPr/>
            <p:nvPr/>
          </p:nvSpPr>
          <p:spPr>
            <a:xfrm>
              <a:off x="6148775" y="1233217"/>
              <a:ext cx="2825496" cy="651800"/>
            </a:xfrm>
            <a:prstGeom prst="chevron">
              <a:avLst/>
            </a:prstGeom>
            <a:solidFill>
              <a:srgbClr val="5D46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Develop Predictive Models</a:t>
              </a:r>
            </a:p>
          </p:txBody>
        </p:sp>
        <p:grpSp>
          <p:nvGrpSpPr>
            <p:cNvPr id="8" name="Group 7"/>
            <p:cNvGrpSpPr/>
            <p:nvPr/>
          </p:nvGrpSpPr>
          <p:grpSpPr>
            <a:xfrm>
              <a:off x="6591300" y="2198075"/>
              <a:ext cx="1835392" cy="4352544"/>
              <a:chOff x="6708675" y="2168831"/>
              <a:chExt cx="1835392" cy="4367109"/>
            </a:xfrm>
          </p:grpSpPr>
          <p:grpSp>
            <p:nvGrpSpPr>
              <p:cNvPr id="15" name="Group 14"/>
              <p:cNvGrpSpPr/>
              <p:nvPr/>
            </p:nvGrpSpPr>
            <p:grpSpPr>
              <a:xfrm>
                <a:off x="6708675" y="2168831"/>
                <a:ext cx="1835392" cy="4367109"/>
                <a:chOff x="6708675" y="2168831"/>
                <a:chExt cx="1835392" cy="4367109"/>
              </a:xfrm>
            </p:grpSpPr>
            <p:grpSp>
              <p:nvGrpSpPr>
                <p:cNvPr id="114" name="Group 52"/>
                <p:cNvGrpSpPr/>
                <p:nvPr/>
              </p:nvGrpSpPr>
              <p:grpSpPr>
                <a:xfrm>
                  <a:off x="6708675" y="2168831"/>
                  <a:ext cx="1835392" cy="4367109"/>
                  <a:chOff x="562429" y="1864176"/>
                  <a:chExt cx="1835392" cy="4367109"/>
                </a:xfrm>
              </p:grpSpPr>
              <p:sp>
                <p:nvSpPr>
                  <p:cNvPr id="115" name="AutoShape 19"/>
                  <p:cNvSpPr>
                    <a:spLocks noChangeArrowheads="1"/>
                  </p:cNvSpPr>
                  <p:nvPr/>
                </p:nvSpPr>
                <p:spPr bwMode="auto">
                  <a:xfrm>
                    <a:off x="569021" y="1864176"/>
                    <a:ext cx="1828800" cy="4367109"/>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6" name="AutoShape 19"/>
                  <p:cNvSpPr>
                    <a:spLocks noChangeArrowheads="1"/>
                  </p:cNvSpPr>
                  <p:nvPr/>
                </p:nvSpPr>
                <p:spPr bwMode="auto">
                  <a:xfrm>
                    <a:off x="683321" y="1996610"/>
                    <a:ext cx="1600200" cy="4091871"/>
                  </a:xfrm>
                  <a:prstGeom prst="roundRect">
                    <a:avLst>
                      <a:gd name="adj" fmla="val 4692"/>
                    </a:avLst>
                  </a:prstGeom>
                  <a:solidFill>
                    <a:schemeClr val="bg1"/>
                  </a:solidFill>
                  <a:ln w="349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117" name="Rounded Rectangle 116"/>
                  <p:cNvSpPr/>
                  <p:nvPr/>
                </p:nvSpPr>
                <p:spPr bwMode="auto">
                  <a:xfrm>
                    <a:off x="683321" y="205346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 Model Creation e.g. Machine Learning </a:t>
                    </a:r>
                  </a:p>
                </p:txBody>
              </p:sp>
              <p:sp>
                <p:nvSpPr>
                  <p:cNvPr id="118" name="Rounded Rectangle 117"/>
                  <p:cNvSpPr/>
                  <p:nvPr/>
                </p:nvSpPr>
                <p:spPr bwMode="auto">
                  <a:xfrm>
                    <a:off x="562429" y="3511121"/>
                    <a:ext cx="1600200" cy="357404"/>
                  </a:xfrm>
                  <a:prstGeom prst="roundRect">
                    <a:avLst>
                      <a:gd name="adj" fmla="val 32374"/>
                    </a:avLst>
                  </a:prstGeom>
                  <a:noFill/>
                  <a:ln w="19050" algn="ctr">
                    <a:noFill/>
                    <a:round/>
                    <a:headEnd/>
                    <a:tailEnd/>
                  </a:ln>
                </p:spPr>
                <p:txBody>
                  <a:bodyPr lIns="9144" tIns="9144" rIns="9144" bIns="9144" anchor="t"/>
                  <a:lstStyle/>
                  <a:p>
                    <a:pPr algn="ctr"/>
                    <a:endParaRPr lang="en-US" sz="1200" b="1" dirty="0">
                      <a:latin typeface="Arial" pitchFamily="34" charset="0"/>
                      <a:cs typeface="Arial" pitchFamily="34" charset="0"/>
                    </a:endParaRPr>
                  </a:p>
                </p:txBody>
              </p:sp>
              <p:sp>
                <p:nvSpPr>
                  <p:cNvPr id="119" name="Rounded Rectangle 118"/>
                  <p:cNvSpPr/>
                  <p:nvPr/>
                </p:nvSpPr>
                <p:spPr bwMode="auto">
                  <a:xfrm>
                    <a:off x="683321" y="4805847"/>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Model </a:t>
                    </a:r>
                  </a:p>
                  <a:p>
                    <a:pPr algn="ctr"/>
                    <a:r>
                      <a:rPr lang="en-US" sz="1200" b="1" dirty="0">
                        <a:latin typeface="Arial" pitchFamily="34" charset="0"/>
                        <a:cs typeface="Arial" pitchFamily="34" charset="0"/>
                      </a:rPr>
                      <a:t>Validation</a:t>
                    </a:r>
                  </a:p>
                </p:txBody>
              </p:sp>
              <p:cxnSp>
                <p:nvCxnSpPr>
                  <p:cNvPr id="120" name="Straight Connector 119"/>
                  <p:cNvCxnSpPr/>
                  <p:nvPr/>
                </p:nvCxnSpPr>
                <p:spPr>
                  <a:xfrm flipV="1">
                    <a:off x="759521" y="3347086"/>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759521" y="4714101"/>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25" name="Picture 124" descr="doc1.png"/>
                  <p:cNvPicPr>
                    <a:picLocks noChangeAspect="1"/>
                  </p:cNvPicPr>
                  <p:nvPr/>
                </p:nvPicPr>
                <p:blipFill>
                  <a:blip r:embed="rId12" cstate="print"/>
                  <a:stretch>
                    <a:fillRect/>
                  </a:stretch>
                </p:blipFill>
                <p:spPr>
                  <a:xfrm>
                    <a:off x="1115873" y="2562308"/>
                    <a:ext cx="765473" cy="734629"/>
                  </a:xfrm>
                  <a:prstGeom prst="rect">
                    <a:avLst/>
                  </a:prstGeom>
                  <a:effectLst>
                    <a:outerShdw blurRad="50800" dist="38100" dir="2700000" algn="tl" rotWithShape="0">
                      <a:prstClr val="black">
                        <a:alpha val="40000"/>
                      </a:prstClr>
                    </a:outerShdw>
                  </a:effectLst>
                </p:spPr>
              </p:pic>
            </p:grpSp>
            <p:pic>
              <p:nvPicPr>
                <p:cNvPr id="126" name="Picture 125" descr="graph3.png"/>
                <p:cNvPicPr>
                  <a:picLocks noChangeAspect="1"/>
                </p:cNvPicPr>
                <p:nvPr/>
              </p:nvPicPr>
              <p:blipFill>
                <a:blip r:embed="rId13" cstate="print"/>
                <a:stretch>
                  <a:fillRect/>
                </a:stretch>
              </p:blipFill>
              <p:spPr>
                <a:xfrm>
                  <a:off x="7189033" y="4336385"/>
                  <a:ext cx="885705" cy="567500"/>
                </a:xfrm>
                <a:prstGeom prst="rect">
                  <a:avLst/>
                </a:prstGeom>
                <a:effectLst>
                  <a:outerShdw blurRad="63500" dist="63500" dir="2700000" sx="95000" sy="95000" algn="tl" rotWithShape="0">
                    <a:prstClr val="black">
                      <a:alpha val="40000"/>
                    </a:prstClr>
                  </a:outerShdw>
                </a:effectLst>
              </p:spPr>
            </p:pic>
          </p:grpSp>
          <p:sp>
            <p:nvSpPr>
              <p:cNvPr id="58" name="Rounded Rectangle 57"/>
              <p:cNvSpPr/>
              <p:nvPr/>
            </p:nvSpPr>
            <p:spPr bwMode="auto">
              <a:xfrm>
                <a:off x="6826492" y="3761836"/>
                <a:ext cx="1600200" cy="423002"/>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Parameter Optimization</a:t>
                </a:r>
              </a:p>
            </p:txBody>
          </p:sp>
          <p:pic>
            <p:nvPicPr>
              <p:cNvPr id="3" name="Picture 2"/>
              <p:cNvPicPr>
                <a:picLocks noChangeAspect="1"/>
              </p:cNvPicPr>
              <p:nvPr/>
            </p:nvPicPr>
            <p:blipFill>
              <a:blip r:embed="rId14"/>
              <a:stretch>
                <a:fillRect/>
              </a:stretch>
            </p:blipFill>
            <p:spPr>
              <a:xfrm>
                <a:off x="7189033" y="5604558"/>
                <a:ext cx="885705" cy="623029"/>
              </a:xfrm>
              <a:prstGeom prst="rect">
                <a:avLst/>
              </a:prstGeom>
            </p:spPr>
          </p:pic>
        </p:grpSp>
      </p:grpSp>
      <p:grpSp>
        <p:nvGrpSpPr>
          <p:cNvPr id="11" name="Group 10"/>
          <p:cNvGrpSpPr/>
          <p:nvPr/>
        </p:nvGrpSpPr>
        <p:grpSpPr>
          <a:xfrm>
            <a:off x="3259003" y="1269642"/>
            <a:ext cx="2828502" cy="5317402"/>
            <a:chOff x="3304147" y="1249572"/>
            <a:chExt cx="2828502" cy="5317402"/>
          </a:xfrm>
        </p:grpSpPr>
        <p:sp>
          <p:nvSpPr>
            <p:cNvPr id="67" name="Chevron 66"/>
            <p:cNvSpPr/>
            <p:nvPr/>
          </p:nvSpPr>
          <p:spPr>
            <a:xfrm>
              <a:off x="3304147" y="1249572"/>
              <a:ext cx="2828502" cy="650423"/>
            </a:xfrm>
            <a:prstGeom prst="chevron">
              <a:avLst/>
            </a:prstGeom>
            <a:solidFill>
              <a:srgbClr val="99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itchFamily="34" charset="0"/>
                  <a:cs typeface="Arial" pitchFamily="34" charset="0"/>
                </a:rPr>
                <a:t>Preprocess Data</a:t>
              </a:r>
            </a:p>
          </p:txBody>
        </p:sp>
        <p:grpSp>
          <p:nvGrpSpPr>
            <p:cNvPr id="69" name="Group 52"/>
            <p:cNvGrpSpPr/>
            <p:nvPr/>
          </p:nvGrpSpPr>
          <p:grpSpPr>
            <a:xfrm>
              <a:off x="3702744" y="2211066"/>
              <a:ext cx="1828800" cy="4355908"/>
              <a:chOff x="493273" y="1891789"/>
              <a:chExt cx="1828800" cy="4355908"/>
            </a:xfrm>
          </p:grpSpPr>
          <p:sp>
            <p:nvSpPr>
              <p:cNvPr id="70" name="AutoShape 19"/>
              <p:cNvSpPr>
                <a:spLocks noChangeArrowheads="1"/>
              </p:cNvSpPr>
              <p:nvPr/>
            </p:nvSpPr>
            <p:spPr bwMode="auto">
              <a:xfrm>
                <a:off x="493273" y="1891789"/>
                <a:ext cx="1828800" cy="4355908"/>
              </a:xfrm>
              <a:prstGeom prst="roundRect">
                <a:avLst>
                  <a:gd name="adj" fmla="val 4692"/>
                </a:avLst>
              </a:prstGeom>
              <a:solidFill>
                <a:schemeClr val="bg1">
                  <a:lumMod val="85000"/>
                </a:schemeClr>
              </a:solidFill>
              <a:ln w="6350" cap="flat" cmpd="sng" algn="ctr">
                <a:solidFill>
                  <a:schemeClr val="bg1">
                    <a:lumMod val="50000"/>
                  </a:schemeClr>
                </a:solidFill>
                <a:prstDash val="solid"/>
                <a:round/>
                <a:headEnd type="none" w="med" len="med"/>
                <a:tailEnd type="none" w="med" len="med"/>
              </a:ln>
              <a:effectLst>
                <a:innerShdw blurRad="342900">
                  <a:prstClr val="black">
                    <a:alpha val="37000"/>
                  </a:prstClr>
                </a:inn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71" name="AutoShape 19"/>
              <p:cNvSpPr>
                <a:spLocks noChangeArrowheads="1"/>
              </p:cNvSpPr>
              <p:nvPr/>
            </p:nvSpPr>
            <p:spPr bwMode="auto">
              <a:xfrm>
                <a:off x="607573" y="2027145"/>
                <a:ext cx="1600200" cy="4079876"/>
              </a:xfrm>
              <a:prstGeom prst="roundRect">
                <a:avLst>
                  <a:gd name="adj" fmla="val 4692"/>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t" anchorCtr="0" compatLnSpc="1">
                <a:prstTxWarp prst="textNoShape">
                  <a:avLst/>
                </a:prstTxWarp>
              </a:bodyPr>
              <a:lstStyle/>
              <a:p>
                <a:pPr algn="ctr"/>
                <a:endParaRPr lang="en-US" sz="1400" b="1" dirty="0">
                  <a:latin typeface="Arial" pitchFamily="34" charset="0"/>
                  <a:cs typeface="Arial" pitchFamily="34" charset="0"/>
                </a:endParaRPr>
              </a:p>
            </p:txBody>
          </p:sp>
          <p:sp>
            <p:nvSpPr>
              <p:cNvPr id="72" name="Rounded Rectangle 71"/>
              <p:cNvSpPr/>
              <p:nvPr/>
            </p:nvSpPr>
            <p:spPr bwMode="auto">
              <a:xfrm>
                <a:off x="607573" y="2083813"/>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Working with </a:t>
                </a:r>
              </a:p>
              <a:p>
                <a:pPr algn="ctr"/>
                <a:r>
                  <a:rPr lang="en-US" sz="1200" b="1" dirty="0">
                    <a:latin typeface="Arial" pitchFamily="34" charset="0"/>
                    <a:cs typeface="Arial" pitchFamily="34" charset="0"/>
                  </a:rPr>
                  <a:t>Messy Data </a:t>
                </a:r>
              </a:p>
            </p:txBody>
          </p:sp>
          <p:sp>
            <p:nvSpPr>
              <p:cNvPr id="73" name="Rounded Rectangle 72"/>
              <p:cNvSpPr/>
              <p:nvPr/>
            </p:nvSpPr>
            <p:spPr bwMode="auto">
              <a:xfrm>
                <a:off x="607573" y="3482845"/>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Data Reduction/ </a:t>
                </a:r>
              </a:p>
              <a:p>
                <a:pPr algn="ctr"/>
                <a:r>
                  <a:rPr lang="en-US" sz="1200" b="1" dirty="0">
                    <a:latin typeface="Arial" pitchFamily="34" charset="0"/>
                    <a:cs typeface="Arial" pitchFamily="34" charset="0"/>
                  </a:rPr>
                  <a:t>Transformation</a:t>
                </a:r>
              </a:p>
            </p:txBody>
          </p:sp>
          <p:sp>
            <p:nvSpPr>
              <p:cNvPr id="74" name="Rounded Rectangle 73"/>
              <p:cNvSpPr/>
              <p:nvPr/>
            </p:nvSpPr>
            <p:spPr bwMode="auto">
              <a:xfrm>
                <a:off x="607573" y="4829860"/>
                <a:ext cx="1600200" cy="228600"/>
              </a:xfrm>
              <a:prstGeom prst="roundRect">
                <a:avLst>
                  <a:gd name="adj" fmla="val 32374"/>
                </a:avLst>
              </a:prstGeom>
              <a:noFill/>
              <a:ln w="19050" algn="ctr">
                <a:noFill/>
                <a:round/>
                <a:headEnd/>
                <a:tailEnd/>
              </a:ln>
            </p:spPr>
            <p:txBody>
              <a:bodyPr lIns="9144" tIns="9144" rIns="9144" bIns="9144" anchor="t"/>
              <a:lstStyle/>
              <a:p>
                <a:pPr algn="ctr"/>
                <a:r>
                  <a:rPr lang="en-US" sz="1200" b="1" dirty="0">
                    <a:latin typeface="Arial" pitchFamily="34" charset="0"/>
                    <a:cs typeface="Arial" pitchFamily="34" charset="0"/>
                  </a:rPr>
                  <a:t>Feature </a:t>
                </a:r>
              </a:p>
              <a:p>
                <a:pPr algn="ctr"/>
                <a:r>
                  <a:rPr lang="en-US" sz="1200" b="1" dirty="0">
                    <a:latin typeface="Arial" pitchFamily="34" charset="0"/>
                    <a:cs typeface="Arial" pitchFamily="34" charset="0"/>
                  </a:rPr>
                  <a:t>Extraction</a:t>
                </a:r>
              </a:p>
            </p:txBody>
          </p:sp>
          <p:cxnSp>
            <p:nvCxnSpPr>
              <p:cNvPr id="75" name="Straight Connector 74"/>
              <p:cNvCxnSpPr/>
              <p:nvPr/>
            </p:nvCxnSpPr>
            <p:spPr>
              <a:xfrm flipV="1">
                <a:off x="683773" y="3373117"/>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38629" y="4735573"/>
                <a:ext cx="1447800" cy="137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4110809" y="4267198"/>
              <a:ext cx="995663" cy="665730"/>
              <a:chOff x="8858216" y="2405604"/>
              <a:chExt cx="1055085" cy="680459"/>
            </a:xfrm>
          </p:grpSpPr>
          <p:pic>
            <p:nvPicPr>
              <p:cNvPr id="64" name="Picture 2" descr="http://www.mathworks.com/images/nextgen/supporting/products/ml-classification.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58216" y="2405604"/>
                <a:ext cx="536550" cy="63681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5" name="Picture 4" descr="Clustering for machine learn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94768" y="2428915"/>
                <a:ext cx="518533" cy="6571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grpSp>
          <p:nvGrpSpPr>
            <p:cNvPr id="80" name="Group 79"/>
            <p:cNvGrpSpPr/>
            <p:nvPr/>
          </p:nvGrpSpPr>
          <p:grpSpPr>
            <a:xfrm>
              <a:off x="4131378" y="5684073"/>
              <a:ext cx="980955" cy="567794"/>
              <a:chOff x="2283945" y="4980278"/>
              <a:chExt cx="1975328" cy="1309287"/>
            </a:xfrm>
          </p:grpSpPr>
          <p:pic>
            <p:nvPicPr>
              <p:cNvPr id="81" name="Picture 80"/>
              <p:cNvPicPr>
                <a:picLocks noChangeAspect="1"/>
              </p:cNvPicPr>
              <p:nvPr/>
            </p:nvPicPr>
            <p:blipFill>
              <a:blip r:embed="rId17"/>
              <a:stretch>
                <a:fillRect/>
              </a:stretch>
            </p:blipFill>
            <p:spPr>
              <a:xfrm>
                <a:off x="2283945" y="4980278"/>
                <a:ext cx="348938" cy="732773"/>
              </a:xfrm>
              <a:prstGeom prst="rect">
                <a:avLst/>
              </a:prstGeom>
              <a:ln>
                <a:noFill/>
              </a:ln>
              <a:effectLst/>
            </p:spPr>
          </p:pic>
          <p:pic>
            <p:nvPicPr>
              <p:cNvPr id="82" name="Picture 81"/>
              <p:cNvPicPr>
                <a:picLocks noChangeAspect="1"/>
              </p:cNvPicPr>
              <p:nvPr/>
            </p:nvPicPr>
            <p:blipFill>
              <a:blip r:embed="rId18"/>
              <a:stretch>
                <a:fillRect/>
              </a:stretch>
            </p:blipFill>
            <p:spPr>
              <a:xfrm>
                <a:off x="2682789" y="5067513"/>
                <a:ext cx="732775" cy="279152"/>
              </a:xfrm>
              <a:prstGeom prst="rect">
                <a:avLst/>
              </a:prstGeom>
              <a:ln>
                <a:noFill/>
              </a:ln>
              <a:effectLst/>
            </p:spPr>
          </p:pic>
          <p:pic>
            <p:nvPicPr>
              <p:cNvPr id="83" name="Picture 82"/>
              <p:cNvPicPr>
                <a:picLocks noChangeAspect="1"/>
              </p:cNvPicPr>
              <p:nvPr/>
            </p:nvPicPr>
            <p:blipFill>
              <a:blip r:embed="rId19"/>
              <a:stretch>
                <a:fillRect/>
              </a:stretch>
            </p:blipFill>
            <p:spPr>
              <a:xfrm>
                <a:off x="2936955" y="5565516"/>
                <a:ext cx="418710" cy="541861"/>
              </a:xfrm>
              <a:prstGeom prst="rect">
                <a:avLst/>
              </a:prstGeom>
              <a:ln>
                <a:noFill/>
              </a:ln>
              <a:effectLst/>
            </p:spPr>
          </p:pic>
          <p:pic>
            <p:nvPicPr>
              <p:cNvPr id="84" name="Picture 83"/>
              <p:cNvPicPr>
                <a:picLocks noChangeAspect="1"/>
              </p:cNvPicPr>
              <p:nvPr/>
            </p:nvPicPr>
            <p:blipFill>
              <a:blip r:embed="rId20"/>
              <a:stretch>
                <a:fillRect/>
              </a:stretch>
            </p:blipFill>
            <p:spPr>
              <a:xfrm>
                <a:off x="2479479" y="5565516"/>
                <a:ext cx="357664" cy="724049"/>
              </a:xfrm>
              <a:prstGeom prst="rect">
                <a:avLst/>
              </a:prstGeom>
              <a:ln>
                <a:noFill/>
              </a:ln>
              <a:effectLst/>
            </p:spPr>
          </p:pic>
          <p:pic>
            <p:nvPicPr>
              <p:cNvPr id="85" name="Picture 84"/>
              <p:cNvPicPr>
                <a:picLocks noChangeAspect="1"/>
              </p:cNvPicPr>
              <p:nvPr/>
            </p:nvPicPr>
            <p:blipFill>
              <a:blip r:embed="rId21"/>
              <a:stretch>
                <a:fillRect/>
              </a:stretch>
            </p:blipFill>
            <p:spPr>
              <a:xfrm>
                <a:off x="3455477" y="5698685"/>
                <a:ext cx="724050" cy="279152"/>
              </a:xfrm>
              <a:prstGeom prst="rect">
                <a:avLst/>
              </a:prstGeom>
              <a:ln>
                <a:noFill/>
              </a:ln>
              <a:effectLst/>
            </p:spPr>
          </p:pic>
          <p:pic>
            <p:nvPicPr>
              <p:cNvPr id="87" name="Picture 86"/>
              <p:cNvPicPr>
                <a:picLocks noChangeAspect="1"/>
              </p:cNvPicPr>
              <p:nvPr/>
            </p:nvPicPr>
            <p:blipFill>
              <a:blip r:embed="rId22"/>
              <a:stretch>
                <a:fillRect/>
              </a:stretch>
            </p:blipFill>
            <p:spPr>
              <a:xfrm>
                <a:off x="3482881" y="5072457"/>
                <a:ext cx="776392" cy="383834"/>
              </a:xfrm>
              <a:prstGeom prst="rect">
                <a:avLst/>
              </a:prstGeom>
              <a:ln>
                <a:noFill/>
              </a:ln>
              <a:effectLst/>
            </p:spPr>
          </p:pic>
        </p:grpSp>
        <p:pic>
          <p:nvPicPr>
            <p:cNvPr id="90" name="Picture 89"/>
            <p:cNvPicPr>
              <a:picLocks noChangeAspect="1"/>
            </p:cNvPicPr>
            <p:nvPr/>
          </p:nvPicPr>
          <p:blipFill>
            <a:blip r:embed="rId23"/>
            <a:stretch>
              <a:fillRect/>
            </a:stretch>
          </p:blipFill>
          <p:spPr>
            <a:xfrm>
              <a:off x="4187013" y="2895600"/>
              <a:ext cx="860262" cy="675812"/>
            </a:xfrm>
            <a:prstGeom prst="rect">
              <a:avLst/>
            </a:prstGeom>
            <a:ln>
              <a:noFill/>
            </a:ln>
            <a:effectLst/>
          </p:spPr>
        </p:pic>
      </p:grpSp>
      <p:sp>
        <p:nvSpPr>
          <p:cNvPr id="4" name="Arrow: Circular 3">
            <a:extLst>
              <a:ext uri="{FF2B5EF4-FFF2-40B4-BE49-F238E27FC236}">
                <a16:creationId xmlns:a16="http://schemas.microsoft.com/office/drawing/2014/main" id="{795A799B-1466-4E2A-9C93-05FE441C3837}"/>
              </a:ext>
            </a:extLst>
          </p:cNvPr>
          <p:cNvSpPr/>
          <p:nvPr/>
        </p:nvSpPr>
        <p:spPr>
          <a:xfrm rot="16200000">
            <a:off x="4050771" y="110811"/>
            <a:ext cx="3617940" cy="8661491"/>
          </a:xfrm>
          <a:prstGeom prst="circularArrow">
            <a:avLst>
              <a:gd name="adj1" fmla="val 4968"/>
              <a:gd name="adj2" fmla="val 684997"/>
              <a:gd name="adj3" fmla="val 19965489"/>
              <a:gd name="adj4" fmla="val 959183"/>
              <a:gd name="adj5" fmla="val 5514"/>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pic>
        <p:nvPicPr>
          <p:cNvPr id="77" name="Picture 2" descr="C:\Users\skozola\AppData\Local\Temp\wzb27e\MWlogo_taglineLG_fullcolor_blue\09_MW_logo_tagline_CMYK_LG.jpg">
            <a:extLst>
              <a:ext uri="{FF2B5EF4-FFF2-40B4-BE49-F238E27FC236}">
                <a16:creationId xmlns:a16="http://schemas.microsoft.com/office/drawing/2014/main" id="{D9F71D1A-4AA1-4412-B3C3-8EBAD79C69E0}"/>
              </a:ext>
            </a:extLst>
          </p:cNvPr>
          <p:cNvPicPr>
            <a:picLocks noChangeAspect="1" noChangeArrowheads="1"/>
          </p:cNvPicPr>
          <p:nvPr/>
        </p:nvPicPr>
        <p:blipFill rotWithShape="1">
          <a:blip r:embed="rId24" cstate="print">
            <a:clrChange>
              <a:clrFrom>
                <a:srgbClr val="FFFFFF"/>
              </a:clrFrom>
              <a:clrTo>
                <a:srgbClr val="FFFFFF">
                  <a:alpha val="0"/>
                </a:srgbClr>
              </a:clrTo>
            </a:clrChange>
          </a:blip>
          <a:srcRect r="76745"/>
          <a:stretch/>
        </p:blipFill>
        <p:spPr bwMode="auto">
          <a:xfrm>
            <a:off x="4831835" y="3486857"/>
            <a:ext cx="2016224" cy="1889339"/>
          </a:xfrm>
          <a:prstGeom prst="rect">
            <a:avLst/>
          </a:prstGeom>
          <a:noFill/>
        </p:spPr>
      </p:pic>
    </p:spTree>
    <p:extLst>
      <p:ext uri="{BB962C8B-B14F-4D97-AF65-F5344CB8AC3E}">
        <p14:creationId xmlns:p14="http://schemas.microsoft.com/office/powerpoint/2010/main" val="28107713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C31AD-43AB-4398-A7CF-C2FDE916878A}"/>
              </a:ext>
            </a:extLst>
          </p:cNvPr>
          <p:cNvSpPr>
            <a:spLocks noGrp="1"/>
          </p:cNvSpPr>
          <p:nvPr>
            <p:ph type="title"/>
          </p:nvPr>
        </p:nvSpPr>
        <p:spPr/>
        <p:txBody>
          <a:bodyPr/>
          <a:lstStyle/>
          <a:p>
            <a:r>
              <a:rPr lang="en-US" dirty="0"/>
              <a:t>Machine learning with MATLAB</a:t>
            </a:r>
          </a:p>
        </p:txBody>
      </p:sp>
      <p:sp>
        <p:nvSpPr>
          <p:cNvPr id="3" name="Content Placeholder 2">
            <a:extLst>
              <a:ext uri="{FF2B5EF4-FFF2-40B4-BE49-F238E27FC236}">
                <a16:creationId xmlns:a16="http://schemas.microsoft.com/office/drawing/2014/main" id="{530CA6CE-B748-4CBD-B9D2-B69975BCE5F7}"/>
              </a:ext>
            </a:extLst>
          </p:cNvPr>
          <p:cNvSpPr>
            <a:spLocks noGrp="1"/>
          </p:cNvSpPr>
          <p:nvPr>
            <p:ph idx="1"/>
          </p:nvPr>
        </p:nvSpPr>
        <p:spPr>
          <a:xfrm>
            <a:off x="609602" y="1600200"/>
            <a:ext cx="5706158" cy="4648200"/>
          </a:xfrm>
        </p:spPr>
        <p:txBody>
          <a:bodyPr/>
          <a:lstStyle/>
          <a:p>
            <a:pPr>
              <a:spcAft>
                <a:spcPts val="1200"/>
              </a:spcAft>
            </a:pPr>
            <a:r>
              <a:rPr lang="en-US" dirty="0"/>
              <a:t>Choose from popular machine learning algorithms, train models, tune and export all interactively</a:t>
            </a:r>
          </a:p>
          <a:p>
            <a:pPr>
              <a:spcAft>
                <a:spcPts val="1200"/>
              </a:spcAft>
            </a:pPr>
            <a:r>
              <a:rPr lang="en-US" dirty="0"/>
              <a:t>Generate and embed C/C++ code for machine learning algorithms</a:t>
            </a:r>
          </a:p>
          <a:p>
            <a:pPr>
              <a:spcAft>
                <a:spcPts val="1200"/>
              </a:spcAft>
            </a:pPr>
            <a:r>
              <a:rPr lang="en-US" dirty="0"/>
              <a:t>Speed up statistical computations and model training with parallel computing</a:t>
            </a:r>
          </a:p>
          <a:p>
            <a:pPr>
              <a:spcAft>
                <a:spcPts val="1200"/>
              </a:spcAft>
            </a:pPr>
            <a:r>
              <a:rPr lang="en-US" dirty="0"/>
              <a:t>Use tall arrays to train machine learning models on data sets too large to fit in machine memory</a:t>
            </a:r>
          </a:p>
        </p:txBody>
      </p:sp>
      <p:pic>
        <p:nvPicPr>
          <p:cNvPr id="1026" name="Picture 2" descr="Classification Learner App">
            <a:extLst>
              <a:ext uri="{FF2B5EF4-FFF2-40B4-BE49-F238E27FC236}">
                <a16:creationId xmlns:a16="http://schemas.microsoft.com/office/drawing/2014/main" id="{F866B74F-B99F-4B58-8CC8-6DCCB02C5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400" y="914400"/>
            <a:ext cx="4549346" cy="29816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mathworks.com/content/mathworks/www/en/solutions/machine-learning/_jcr_content/mainParsys/band_608939543_copy_/mainParsys/upsize/mainParsys/columns/1/image_copy.adapt.full.high.jpg/1576258379003.jpg">
            <a:extLst>
              <a:ext uri="{FF2B5EF4-FFF2-40B4-BE49-F238E27FC236}">
                <a16:creationId xmlns:a16="http://schemas.microsoft.com/office/drawing/2014/main" id="{2CC93687-BB3B-4BB9-913D-446A475E453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5272" y="3280953"/>
            <a:ext cx="4297362" cy="282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147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7AE6-2E3B-4C81-B2E6-2A9BE0523D72}"/>
              </a:ext>
            </a:extLst>
          </p:cNvPr>
          <p:cNvSpPr>
            <a:spLocks noGrp="1"/>
          </p:cNvSpPr>
          <p:nvPr>
            <p:ph type="title"/>
          </p:nvPr>
        </p:nvSpPr>
        <p:spPr>
          <a:xfrm>
            <a:off x="609602" y="457200"/>
            <a:ext cx="10382942" cy="595536"/>
          </a:xfrm>
        </p:spPr>
        <p:txBody>
          <a:bodyPr/>
          <a:lstStyle/>
          <a:p>
            <a:r>
              <a:rPr lang="en-US" sz="2400" i="1" dirty="0"/>
              <a:t>BMW Uses Machine Learning to Detect Oversteering</a:t>
            </a:r>
            <a:endParaRPr lang="en-US" sz="3200" i="1" dirty="0"/>
          </a:p>
        </p:txBody>
      </p:sp>
      <p:sp>
        <p:nvSpPr>
          <p:cNvPr id="3" name="Content Placeholder 2">
            <a:extLst>
              <a:ext uri="{FF2B5EF4-FFF2-40B4-BE49-F238E27FC236}">
                <a16:creationId xmlns:a16="http://schemas.microsoft.com/office/drawing/2014/main" id="{259786BA-5446-433F-AB39-3B2D67A70A56}"/>
              </a:ext>
            </a:extLst>
          </p:cNvPr>
          <p:cNvSpPr>
            <a:spLocks noGrp="1"/>
          </p:cNvSpPr>
          <p:nvPr>
            <p:ph idx="1"/>
          </p:nvPr>
        </p:nvSpPr>
        <p:spPr>
          <a:xfrm>
            <a:off x="609602" y="1600200"/>
            <a:ext cx="7086598" cy="4648200"/>
          </a:xfrm>
        </p:spPr>
        <p:txBody>
          <a:bodyPr/>
          <a:lstStyle/>
          <a:p>
            <a:pPr marL="0" indent="0">
              <a:spcBef>
                <a:spcPts val="0"/>
              </a:spcBef>
              <a:buClrTx/>
              <a:buSzTx/>
              <a:buNone/>
            </a:pPr>
            <a:r>
              <a:rPr lang="en-US" sz="2133" b="1" dirty="0">
                <a:solidFill>
                  <a:srgbClr val="125687"/>
                </a:solidFill>
                <a:latin typeface="Arial"/>
              </a:rPr>
              <a:t>Challenge</a:t>
            </a:r>
          </a:p>
          <a:p>
            <a:pPr marL="0" indent="0">
              <a:spcBef>
                <a:spcPts val="240"/>
              </a:spcBef>
              <a:buClr>
                <a:srgbClr val="215083"/>
              </a:buClr>
              <a:buSzTx/>
              <a:buNone/>
            </a:pPr>
            <a:r>
              <a:rPr lang="en-US" sz="1867" dirty="0"/>
              <a:t>Develop automated software for detecting oversteering, </a:t>
            </a:r>
            <a:br>
              <a:rPr lang="en-US" sz="1867" dirty="0"/>
            </a:br>
            <a:r>
              <a:rPr lang="en-US" sz="1867" dirty="0"/>
              <a:t>an unsafe condition in which rear tires lose their grip during </a:t>
            </a:r>
            <a:br>
              <a:rPr lang="en-US" sz="1867" dirty="0"/>
            </a:br>
            <a:r>
              <a:rPr lang="en-US" sz="1867" dirty="0"/>
              <a:t>a turn</a:t>
            </a:r>
          </a:p>
          <a:p>
            <a:pPr marL="0" indent="0">
              <a:spcBef>
                <a:spcPts val="864"/>
              </a:spcBef>
              <a:buClr>
                <a:srgbClr val="215083"/>
              </a:buClr>
              <a:buSzTx/>
              <a:buNone/>
            </a:pPr>
            <a:r>
              <a:rPr lang="en-US" sz="2133" b="1" dirty="0">
                <a:solidFill>
                  <a:srgbClr val="125687"/>
                </a:solidFill>
                <a:latin typeface="Arial"/>
              </a:rPr>
              <a:t>Solution</a:t>
            </a:r>
          </a:p>
          <a:p>
            <a:pPr marL="0" indent="0">
              <a:spcBef>
                <a:spcPts val="240"/>
              </a:spcBef>
              <a:buClrTx/>
              <a:buSzTx/>
              <a:buNone/>
            </a:pPr>
            <a:r>
              <a:rPr lang="en-US" sz="1867" dirty="0"/>
              <a:t>Use MATLAB to develop, train, and evaluate a variety of supervised machine learning classifier types, including KNN, SVM, and decision trees </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rPr>
              <a:t>Results</a:t>
            </a:r>
          </a:p>
          <a:p>
            <a:pPr marL="452955" lvl="1" indent="-300559">
              <a:lnSpc>
                <a:spcPct val="100000"/>
              </a:lnSpc>
              <a:spcBef>
                <a:spcPts val="240"/>
              </a:spcBef>
              <a:buClr>
                <a:srgbClr val="125687"/>
              </a:buClr>
              <a:buFont typeface="Wingdings" pitchFamily="2" charset="2"/>
              <a:buChar char="§"/>
            </a:pPr>
            <a:r>
              <a:rPr lang="en-US" sz="1867" dirty="0"/>
              <a:t>Oversteering identified with greater than 98% accuracy </a:t>
            </a:r>
            <a:endParaRPr lang="en-US" sz="1867" dirty="0">
              <a:solidFill>
                <a:prstClr val="black"/>
              </a:solidFill>
              <a:latin typeface="Arial"/>
              <a:cs typeface="Times New Roman" pitchFamily="18" charset="0"/>
            </a:endParaRPr>
          </a:p>
          <a:p>
            <a:pPr marL="452955" lvl="1" indent="-300559">
              <a:lnSpc>
                <a:spcPct val="100000"/>
              </a:lnSpc>
              <a:spcBef>
                <a:spcPts val="240"/>
              </a:spcBef>
              <a:buClr>
                <a:srgbClr val="125687"/>
              </a:buClr>
              <a:buFont typeface="Wingdings" pitchFamily="2" charset="2"/>
              <a:buChar char="§"/>
            </a:pPr>
            <a:r>
              <a:rPr lang="en-US" sz="1867" dirty="0"/>
              <a:t>Multiple machine learning classifiers trained automatically</a:t>
            </a:r>
          </a:p>
          <a:p>
            <a:pPr marL="452955" lvl="1" indent="-300559">
              <a:lnSpc>
                <a:spcPct val="100000"/>
              </a:lnSpc>
              <a:spcBef>
                <a:spcPts val="240"/>
              </a:spcBef>
              <a:buClr>
                <a:srgbClr val="125687"/>
              </a:buClr>
              <a:buFont typeface="Wingdings" pitchFamily="2" charset="2"/>
              <a:buChar char="§"/>
            </a:pPr>
            <a:r>
              <a:rPr lang="en-US" sz="1867" dirty="0"/>
              <a:t>Code generated and deployed to an ECU for real-time, in-vehicle testing</a:t>
            </a:r>
          </a:p>
          <a:p>
            <a:pPr marL="0" indent="0">
              <a:buNone/>
            </a:pPr>
            <a:endParaRPr lang="en-US" dirty="0"/>
          </a:p>
        </p:txBody>
      </p:sp>
      <p:grpSp>
        <p:nvGrpSpPr>
          <p:cNvPr id="4" name="Group 3">
            <a:extLst>
              <a:ext uri="{FF2B5EF4-FFF2-40B4-BE49-F238E27FC236}">
                <a16:creationId xmlns:a16="http://schemas.microsoft.com/office/drawing/2014/main" id="{634979D4-86E9-4D45-85F5-F71B89BD4A43}"/>
              </a:ext>
            </a:extLst>
          </p:cNvPr>
          <p:cNvGrpSpPr/>
          <p:nvPr/>
        </p:nvGrpSpPr>
        <p:grpSpPr>
          <a:xfrm>
            <a:off x="7568576" y="2113744"/>
            <a:ext cx="4013822" cy="2630511"/>
            <a:chOff x="7902415" y="1405275"/>
            <a:chExt cx="4013822" cy="2630511"/>
          </a:xfrm>
        </p:grpSpPr>
        <p:sp>
          <p:nvSpPr>
            <p:cNvPr id="5" name="Text Box 22">
              <a:extLst>
                <a:ext uri="{FF2B5EF4-FFF2-40B4-BE49-F238E27FC236}">
                  <a16:creationId xmlns:a16="http://schemas.microsoft.com/office/drawing/2014/main" id="{AA874240-AC52-425B-9AF4-F4F9B928B3C4}"/>
                </a:ext>
              </a:extLst>
            </p:cNvPr>
            <p:cNvSpPr txBox="1">
              <a:spLocks noChangeArrowheads="1"/>
            </p:cNvSpPr>
            <p:nvPr/>
          </p:nvSpPr>
          <p:spPr bwMode="auto">
            <a:xfrm>
              <a:off x="7902415" y="3728009"/>
              <a:ext cx="4009320" cy="307777"/>
            </a:xfrm>
            <a:prstGeom prst="rect">
              <a:avLst/>
            </a:prstGeom>
            <a:solidFill>
              <a:schemeClr val="bg1"/>
            </a:solidFill>
            <a:ln w="9525">
              <a:noFill/>
              <a:miter lim="800000"/>
              <a:headEnd/>
              <a:tailEnd/>
            </a:ln>
          </p:spPr>
          <p:txBody>
            <a:bodyPr wrap="square" lIns="0" tIns="121920" rIns="0" bIns="0">
              <a:spAutoFit/>
            </a:bodyPr>
            <a:lstStyle/>
            <a:p>
              <a:r>
                <a:rPr lang="en-US" sz="1200" b="1" dirty="0">
                  <a:solidFill>
                    <a:schemeClr val="tx2"/>
                  </a:solidFill>
                </a:rPr>
                <a:t>A BMW M4 oversteering on a test track.</a:t>
              </a:r>
            </a:p>
          </p:txBody>
        </p:sp>
        <p:pic>
          <p:nvPicPr>
            <p:cNvPr id="6" name="Picture 2">
              <a:extLst>
                <a:ext uri="{FF2B5EF4-FFF2-40B4-BE49-F238E27FC236}">
                  <a16:creationId xmlns:a16="http://schemas.microsoft.com/office/drawing/2014/main" id="{9E5EEF5E-B850-4287-AC8E-3720C0809A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6917" y="1405275"/>
              <a:ext cx="4009320" cy="2393949"/>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grpSp>
      <p:sp>
        <p:nvSpPr>
          <p:cNvPr id="7" name="Text Box 37">
            <a:hlinkClick r:id="rId3"/>
            <a:extLst>
              <a:ext uri="{FF2B5EF4-FFF2-40B4-BE49-F238E27FC236}">
                <a16:creationId xmlns:a16="http://schemas.microsoft.com/office/drawing/2014/main" id="{22671E56-65FA-48F9-B37D-11B38D34C1EE}"/>
              </a:ext>
            </a:extLst>
          </p:cNvPr>
          <p:cNvSpPr txBox="1">
            <a:spLocks noChangeArrowheads="1"/>
          </p:cNvSpPr>
          <p:nvPr/>
        </p:nvSpPr>
        <p:spPr bwMode="auto">
          <a:xfrm>
            <a:off x="101600" y="6453506"/>
            <a:ext cx="2336800" cy="297454"/>
          </a:xfrm>
          <a:prstGeom prst="rect">
            <a:avLst/>
          </a:prstGeom>
          <a:noFill/>
          <a:ln w="9525">
            <a:noFill/>
            <a:miter lim="800000"/>
            <a:headEnd/>
            <a:tailEnd/>
          </a:ln>
        </p:spPr>
        <p:txBody>
          <a:bodyPr wrap="square">
            <a:spAutoFit/>
          </a:bodyPr>
          <a:lstStyle/>
          <a:p>
            <a:r>
              <a:rPr lang="en-US" sz="1333" dirty="0">
                <a:hlinkClick r:id="rId4"/>
              </a:rPr>
              <a:t>Link to article</a:t>
            </a:r>
            <a:endParaRPr lang="en-US" sz="1333" dirty="0"/>
          </a:p>
        </p:txBody>
      </p:sp>
    </p:spTree>
    <p:extLst>
      <p:ext uri="{BB962C8B-B14F-4D97-AF65-F5344CB8AC3E}">
        <p14:creationId xmlns:p14="http://schemas.microsoft.com/office/powerpoint/2010/main" val="192781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37AE6-2E3B-4C81-B2E6-2A9BE0523D72}"/>
              </a:ext>
            </a:extLst>
          </p:cNvPr>
          <p:cNvSpPr>
            <a:spLocks noGrp="1"/>
          </p:cNvSpPr>
          <p:nvPr>
            <p:ph type="title"/>
          </p:nvPr>
        </p:nvSpPr>
        <p:spPr/>
        <p:txBody>
          <a:bodyPr/>
          <a:lstStyle/>
          <a:p>
            <a:r>
              <a:rPr lang="en-US" sz="2000" i="1" dirty="0"/>
              <a:t>University College of London Researcher Uses Machine Learning to Predict Epileptic Seizures from EEG Data</a:t>
            </a:r>
            <a:br>
              <a:rPr lang="en-US" sz="2000" i="1" dirty="0"/>
            </a:br>
            <a:endParaRPr lang="en-US" i="1" dirty="0"/>
          </a:p>
        </p:txBody>
      </p:sp>
      <p:sp>
        <p:nvSpPr>
          <p:cNvPr id="3" name="Content Placeholder 2">
            <a:extLst>
              <a:ext uri="{FF2B5EF4-FFF2-40B4-BE49-F238E27FC236}">
                <a16:creationId xmlns:a16="http://schemas.microsoft.com/office/drawing/2014/main" id="{259786BA-5446-433F-AB39-3B2D67A70A56}"/>
              </a:ext>
            </a:extLst>
          </p:cNvPr>
          <p:cNvSpPr>
            <a:spLocks noGrp="1"/>
          </p:cNvSpPr>
          <p:nvPr>
            <p:ph idx="1"/>
          </p:nvPr>
        </p:nvSpPr>
        <p:spPr>
          <a:xfrm>
            <a:off x="609602" y="1600200"/>
            <a:ext cx="7086598" cy="4648200"/>
          </a:xfrm>
        </p:spPr>
        <p:txBody>
          <a:bodyPr/>
          <a:lstStyle/>
          <a:p>
            <a:pPr marL="0" indent="0">
              <a:spcBef>
                <a:spcPts val="0"/>
              </a:spcBef>
              <a:buClrTx/>
              <a:buSzTx/>
              <a:buNone/>
            </a:pPr>
            <a:r>
              <a:rPr lang="en-US" sz="2133" b="1" dirty="0">
                <a:solidFill>
                  <a:srgbClr val="125687"/>
                </a:solidFill>
                <a:latin typeface="Arial"/>
              </a:rPr>
              <a:t>Challenge</a:t>
            </a:r>
          </a:p>
          <a:p>
            <a:pPr marL="0" indent="0">
              <a:spcBef>
                <a:spcPts val="240"/>
              </a:spcBef>
              <a:buClr>
                <a:srgbClr val="215083"/>
              </a:buClr>
              <a:buSzTx/>
              <a:buNone/>
            </a:pPr>
            <a:r>
              <a:rPr lang="en-US" sz="1867" dirty="0"/>
              <a:t>Develop algorithms that can predict the onset of epileptic seizures based on human intracranial electroencephalograph (EEG) recordings </a:t>
            </a:r>
          </a:p>
          <a:p>
            <a:pPr marL="0" indent="0">
              <a:spcBef>
                <a:spcPts val="864"/>
              </a:spcBef>
              <a:buClr>
                <a:srgbClr val="215083"/>
              </a:buClr>
              <a:buSzTx/>
              <a:buNone/>
            </a:pPr>
            <a:r>
              <a:rPr lang="en-US" sz="2133" b="1" dirty="0">
                <a:solidFill>
                  <a:srgbClr val="125687"/>
                </a:solidFill>
                <a:latin typeface="Arial"/>
              </a:rPr>
              <a:t>Solution</a:t>
            </a:r>
          </a:p>
          <a:p>
            <a:pPr marL="0" indent="0">
              <a:spcBef>
                <a:spcPts val="240"/>
              </a:spcBef>
              <a:buClrTx/>
              <a:buSzTx/>
              <a:buNone/>
            </a:pPr>
            <a:r>
              <a:rPr lang="en-US" sz="1867" dirty="0"/>
              <a:t>Use MATLAB to extract features from the data, identify the best classification models, and combine models to maximize prediction accuracy </a:t>
            </a:r>
          </a:p>
          <a:p>
            <a:pPr marL="0" indent="0">
              <a:spcBef>
                <a:spcPts val="240"/>
              </a:spcBef>
              <a:buClrTx/>
              <a:buSzTx/>
              <a:buNone/>
            </a:pPr>
            <a:r>
              <a:rPr lang="en-US" sz="2133" b="1" dirty="0">
                <a:solidFill>
                  <a:srgbClr val="125687"/>
                </a:solidFill>
                <a:latin typeface="Arial"/>
              </a:rPr>
              <a:t>Results</a:t>
            </a:r>
          </a:p>
          <a:p>
            <a:pPr marL="452955" lvl="1" indent="-300559">
              <a:lnSpc>
                <a:spcPct val="100000"/>
              </a:lnSpc>
              <a:spcBef>
                <a:spcPts val="240"/>
              </a:spcBef>
              <a:buClr>
                <a:srgbClr val="125687"/>
              </a:buClr>
              <a:buFont typeface="Wingdings" pitchFamily="2" charset="2"/>
              <a:buChar char="§"/>
            </a:pPr>
            <a:r>
              <a:rPr lang="en-US" sz="1867" dirty="0"/>
              <a:t>Created model for predicting epileptic seizure for multiple patients</a:t>
            </a:r>
          </a:p>
          <a:p>
            <a:pPr marL="452955" lvl="1" indent="-300559">
              <a:lnSpc>
                <a:spcPct val="100000"/>
              </a:lnSpc>
              <a:spcBef>
                <a:spcPts val="240"/>
              </a:spcBef>
              <a:buClr>
                <a:srgbClr val="125687"/>
              </a:buClr>
              <a:buFont typeface="Wingdings" pitchFamily="2" charset="2"/>
              <a:buChar char="§"/>
            </a:pPr>
            <a:r>
              <a:rPr lang="en-US" sz="1867" dirty="0"/>
              <a:t>Developed algorithms that won first place for individual participants and third place overall in a worldwide Kaggle competition </a:t>
            </a:r>
          </a:p>
          <a:p>
            <a:pPr marL="452955" lvl="1" indent="-300559">
              <a:lnSpc>
                <a:spcPct val="100000"/>
              </a:lnSpc>
              <a:spcBef>
                <a:spcPts val="240"/>
              </a:spcBef>
              <a:buClr>
                <a:srgbClr val="125687"/>
              </a:buClr>
              <a:buFont typeface="Wingdings" pitchFamily="2" charset="2"/>
              <a:buChar char="§"/>
            </a:pPr>
            <a:r>
              <a:rPr lang="en-US" sz="1867" dirty="0"/>
              <a:t>Halved computation time by simultaneously processing training and test data on multiple cores</a:t>
            </a:r>
          </a:p>
          <a:p>
            <a:pPr marL="0" indent="0">
              <a:buNone/>
            </a:pPr>
            <a:endParaRPr lang="en-US" dirty="0"/>
          </a:p>
        </p:txBody>
      </p:sp>
      <p:sp>
        <p:nvSpPr>
          <p:cNvPr id="7" name="Text Box 37">
            <a:hlinkClick r:id="rId2"/>
            <a:extLst>
              <a:ext uri="{FF2B5EF4-FFF2-40B4-BE49-F238E27FC236}">
                <a16:creationId xmlns:a16="http://schemas.microsoft.com/office/drawing/2014/main" id="{22671E56-65FA-48F9-B37D-11B38D34C1EE}"/>
              </a:ext>
            </a:extLst>
          </p:cNvPr>
          <p:cNvSpPr txBox="1">
            <a:spLocks noChangeArrowheads="1"/>
          </p:cNvSpPr>
          <p:nvPr/>
        </p:nvSpPr>
        <p:spPr bwMode="auto">
          <a:xfrm>
            <a:off x="10142788" y="6348046"/>
            <a:ext cx="2336800" cy="297454"/>
          </a:xfrm>
          <a:prstGeom prst="rect">
            <a:avLst/>
          </a:prstGeom>
          <a:noFill/>
          <a:ln w="9525">
            <a:noFill/>
            <a:miter lim="800000"/>
            <a:headEnd/>
            <a:tailEnd/>
          </a:ln>
        </p:spPr>
        <p:txBody>
          <a:bodyPr wrap="square">
            <a:spAutoFit/>
          </a:bodyPr>
          <a:lstStyle/>
          <a:p>
            <a:r>
              <a:rPr lang="en-US" sz="1333" dirty="0">
                <a:hlinkClick r:id="rId3"/>
              </a:rPr>
              <a:t>Link to article</a:t>
            </a:r>
            <a:endParaRPr lang="en-US" sz="1333" dirty="0"/>
          </a:p>
        </p:txBody>
      </p:sp>
      <p:grpSp>
        <p:nvGrpSpPr>
          <p:cNvPr id="8" name="Group 7">
            <a:extLst>
              <a:ext uri="{FF2B5EF4-FFF2-40B4-BE49-F238E27FC236}">
                <a16:creationId xmlns:a16="http://schemas.microsoft.com/office/drawing/2014/main" id="{42B34DDD-D439-4B3B-9C38-CC133FC84564}"/>
              </a:ext>
            </a:extLst>
          </p:cNvPr>
          <p:cNvGrpSpPr/>
          <p:nvPr/>
        </p:nvGrpSpPr>
        <p:grpSpPr>
          <a:xfrm>
            <a:off x="8153400" y="2438400"/>
            <a:ext cx="3870852" cy="2592290"/>
            <a:chOff x="5898047" y="602108"/>
            <a:chExt cx="3108852" cy="2166909"/>
          </a:xfrm>
        </p:grpSpPr>
        <p:sp>
          <p:nvSpPr>
            <p:cNvPr id="9" name="Text Box 22">
              <a:extLst>
                <a:ext uri="{FF2B5EF4-FFF2-40B4-BE49-F238E27FC236}">
                  <a16:creationId xmlns:a16="http://schemas.microsoft.com/office/drawing/2014/main" id="{6A9D1BAE-84AC-46EE-9F7F-CFC2A1B9592C}"/>
                </a:ext>
              </a:extLst>
            </p:cNvPr>
            <p:cNvSpPr txBox="1">
              <a:spLocks noChangeArrowheads="1"/>
            </p:cNvSpPr>
            <p:nvPr/>
          </p:nvSpPr>
          <p:spPr bwMode="auto">
            <a:xfrm>
              <a:off x="5898047" y="2344518"/>
              <a:ext cx="3108852" cy="424499"/>
            </a:xfrm>
            <a:prstGeom prst="rect">
              <a:avLst/>
            </a:prstGeom>
            <a:solidFill>
              <a:schemeClr val="bg1"/>
            </a:solidFill>
            <a:ln w="9525">
              <a:noFill/>
              <a:miter lim="800000"/>
              <a:headEnd/>
              <a:tailEnd/>
            </a:ln>
          </p:spPr>
          <p:txBody>
            <a:bodyPr wrap="square" lIns="0" tIns="91440" rIns="0" bIns="45720">
              <a:spAutoFit/>
            </a:bodyPr>
            <a:lstStyle/>
            <a:p>
              <a:pPr algn="ctr"/>
              <a:r>
                <a:rPr lang="en-US" sz="1200" b="1" dirty="0">
                  <a:solidFill>
                    <a:schemeClr val="tx2"/>
                  </a:solidFill>
                </a:rPr>
                <a:t>Intracranial EEG data analyzed with machine learning algorithms</a:t>
              </a:r>
            </a:p>
          </p:txBody>
        </p:sp>
        <p:pic>
          <p:nvPicPr>
            <p:cNvPr id="10" name="Picture 9" descr="https://www.mathworks.com/content/mathworks/www/en/company/newsletters/articles/using-machine-learning-to-predict-epileptic-seizures-from-eeg-data/_jcr_content/mainParsys/image.img.jpg/1495087149429.jpg">
              <a:extLst>
                <a:ext uri="{FF2B5EF4-FFF2-40B4-BE49-F238E27FC236}">
                  <a16:creationId xmlns:a16="http://schemas.microsoft.com/office/drawing/2014/main" id="{9D7E8B83-CD24-4BA1-9ED6-341171B0B333}"/>
                </a:ext>
              </a:extLst>
            </p:cNvPr>
            <p:cNvPicPr/>
            <p:nvPr/>
          </p:nvPicPr>
          <p:blipFill>
            <a:blip r:embed="rId4" cstate="print"/>
            <a:srcRect/>
            <a:stretch>
              <a:fillRect/>
            </a:stretch>
          </p:blipFill>
          <p:spPr bwMode="auto">
            <a:xfrm>
              <a:off x="5898047" y="602108"/>
              <a:ext cx="2926080" cy="1798320"/>
            </a:xfrm>
            <a:prstGeom prst="rect">
              <a:avLst/>
            </a:prstGeom>
            <a:noFill/>
            <a:ln w="9525">
              <a:noFill/>
              <a:miter lim="800000"/>
              <a:headEnd/>
              <a:tailEnd/>
            </a:ln>
          </p:spPr>
        </p:pic>
      </p:grpSp>
    </p:spTree>
    <p:extLst>
      <p:ext uri="{BB962C8B-B14F-4D97-AF65-F5344CB8AC3E}">
        <p14:creationId xmlns:p14="http://schemas.microsoft.com/office/powerpoint/2010/main" val="4540643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6934198" cy="4648200"/>
          </a:xfrm>
        </p:spPr>
        <p:txBody>
          <a:bodyPr/>
          <a:lstStyle/>
          <a:p>
            <a:r>
              <a:rPr lang="en-US" sz="2800" dirty="0"/>
              <a:t>Go to </a:t>
            </a:r>
            <a:r>
              <a:rPr lang="en-US" sz="2800" dirty="0">
                <a:hlinkClick r:id="rId2"/>
              </a:rPr>
              <a:t>https://matlabacademy.mathworks.com/</a:t>
            </a:r>
            <a:r>
              <a:rPr lang="en-US" sz="2800" dirty="0"/>
              <a:t> </a:t>
            </a:r>
          </a:p>
          <a:p>
            <a:endParaRPr lang="en-US" sz="2800" dirty="0"/>
          </a:p>
          <a:p>
            <a:r>
              <a:rPr lang="en-US" sz="2800" dirty="0"/>
              <a:t>Log in to your MathWorks account</a:t>
            </a:r>
          </a:p>
          <a:p>
            <a:endParaRPr lang="en-US" sz="2800" dirty="0"/>
          </a:p>
          <a:p>
            <a:r>
              <a:rPr lang="en-US" sz="2800" dirty="0"/>
              <a:t>Launch Machine Learning Onramp</a:t>
            </a:r>
          </a:p>
        </p:txBody>
      </p:sp>
      <p:pic>
        <p:nvPicPr>
          <p:cNvPr id="4" name="Picture 3">
            <a:extLst>
              <a:ext uri="{FF2B5EF4-FFF2-40B4-BE49-F238E27FC236}">
                <a16:creationId xmlns:a16="http://schemas.microsoft.com/office/drawing/2014/main" id="{535EC7B0-874A-4CEA-9AE0-45A5A1FC7703}"/>
              </a:ext>
            </a:extLst>
          </p:cNvPr>
          <p:cNvPicPr>
            <a:picLocks noChangeAspect="1"/>
          </p:cNvPicPr>
          <p:nvPr/>
        </p:nvPicPr>
        <p:blipFill>
          <a:blip r:embed="rId3"/>
          <a:stretch>
            <a:fillRect/>
          </a:stretch>
        </p:blipFill>
        <p:spPr>
          <a:xfrm>
            <a:off x="8001000" y="1905000"/>
            <a:ext cx="3181435" cy="3937178"/>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67A36E-45EB-4348-B4E6-156A3B3295F8}"/>
              </a:ext>
            </a:extLst>
          </p:cNvPr>
          <p:cNvSpPr txBox="1">
            <a:spLocks/>
          </p:cNvSpPr>
          <p:nvPr/>
        </p:nvSpPr>
        <p:spPr>
          <a:xfrm>
            <a:off x="551384" y="548680"/>
            <a:ext cx="10769600" cy="9144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dirty="0">
                <a:latin typeface="Arial"/>
                <a:cs typeface="Arial"/>
              </a:rPr>
              <a:t>Additional Learning Resources:</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dirty="0"/>
          </a:p>
          <a:p>
            <a:pPr marL="458340" lvl="1" indent="0">
              <a:buFont typeface="Arial" pitchFamily="34" charset="0"/>
              <a:buNone/>
            </a:pPr>
            <a:endParaRPr lang="en-US" dirty="0"/>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479376" y="1628800"/>
            <a:ext cx="10769600" cy="3888432"/>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r>
              <a:rPr lang="en-US" dirty="0">
                <a:latin typeface="Arial"/>
                <a:cs typeface="Arial"/>
              </a:rPr>
              <a:t>Follow @matlab_students on Instagram for tips/tricks, videos, and more!</a:t>
            </a:r>
          </a:p>
          <a:p>
            <a:pPr marL="744220" lvl="1" indent="-286385">
              <a:buFont typeface="Courier New,monospace" pitchFamily="2" charset="2"/>
              <a:buChar char="o"/>
            </a:pPr>
            <a:r>
              <a:rPr lang="en-US" dirty="0">
                <a:latin typeface="Arial"/>
                <a:cs typeface="Arial"/>
              </a:rPr>
              <a:t>This account is managed by MathWorks and is specifically for students!</a:t>
            </a:r>
          </a:p>
          <a:p>
            <a:pPr marL="744220" lvl="1" indent="-286385">
              <a:buFont typeface="Courier New,monospace" pitchFamily="2" charset="2"/>
              <a:buChar char="o"/>
            </a:pPr>
            <a:endParaRPr lang="en-US" dirty="0">
              <a:latin typeface="Arial"/>
              <a:cs typeface="Arial"/>
            </a:endParaRPr>
          </a:p>
          <a:p>
            <a:pPr marL="399688" indent="-342900"/>
            <a:r>
              <a:rPr lang="en-US" dirty="0">
                <a:latin typeface="Arial"/>
                <a:cs typeface="Arial"/>
              </a:rPr>
              <a:t>Star the </a:t>
            </a:r>
            <a:r>
              <a:rPr lang="en-US" dirty="0">
                <a:latin typeface="Arial"/>
                <a:cs typeface="Arial"/>
                <a:hlinkClick r:id="rId2"/>
              </a:rPr>
              <a:t>Awesome MATLAB Student Repository </a:t>
            </a:r>
            <a:r>
              <a:rPr lang="en-US" dirty="0">
                <a:latin typeface="Arial"/>
                <a:cs typeface="Arial"/>
              </a:rPr>
              <a:t>on GitHub and Bookmark the </a:t>
            </a:r>
            <a:r>
              <a:rPr lang="en-US" dirty="0">
                <a:latin typeface="Arial"/>
                <a:cs typeface="Arial"/>
                <a:hlinkClick r:id="rId3"/>
              </a:rPr>
              <a:t>MATLAB &amp; Simulink Resources for Students </a:t>
            </a:r>
            <a:r>
              <a:rPr lang="en-US" dirty="0">
                <a:latin typeface="Arial"/>
                <a:cs typeface="Arial"/>
              </a:rPr>
              <a:t>page.</a:t>
            </a:r>
          </a:p>
          <a:p>
            <a:pPr marL="399688" indent="-342900"/>
            <a:endParaRPr lang="en-US" dirty="0">
              <a:latin typeface="Arial"/>
              <a:cs typeface="Arial"/>
            </a:endParaRPr>
          </a:p>
          <a:p>
            <a:pPr marL="399688" indent="-342900"/>
            <a:r>
              <a:rPr lang="en-US" dirty="0">
                <a:latin typeface="Arial"/>
                <a:cs typeface="Arial"/>
              </a:rPr>
              <a:t>Check out some of the other </a:t>
            </a:r>
            <a:r>
              <a:rPr lang="en-US" dirty="0">
                <a:latin typeface="Arial"/>
                <a:cs typeface="Arial"/>
                <a:hlinkClick r:id="rId4"/>
              </a:rPr>
              <a:t>Student Program opportunities </a:t>
            </a:r>
            <a:r>
              <a:rPr lang="en-US" dirty="0">
                <a:latin typeface="Arial"/>
                <a:cs typeface="Arial"/>
              </a:rPr>
              <a:t>at MathWorks.</a:t>
            </a:r>
          </a:p>
          <a:p>
            <a:pPr marL="457835" lvl="1" indent="0">
              <a:buNone/>
            </a:pPr>
            <a:endParaRPr lang="en-US" dirty="0"/>
          </a:p>
        </p:txBody>
      </p:sp>
    </p:spTree>
    <p:extLst>
      <p:ext uri="{BB962C8B-B14F-4D97-AF65-F5344CB8AC3E}">
        <p14:creationId xmlns:p14="http://schemas.microsoft.com/office/powerpoint/2010/main" val="2860195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t>Intro to Machine Learning</a:t>
            </a:r>
          </a:p>
          <a:p>
            <a:pPr marL="744220" lvl="1" indent="-286385"/>
            <a:r>
              <a:rPr lang="en-US" dirty="0"/>
              <a:t>Create MathWorks account</a:t>
            </a:r>
          </a:p>
          <a:p>
            <a:pPr marL="744220" lvl="1" indent="-286385"/>
            <a:r>
              <a:rPr lang="en-US" dirty="0"/>
              <a:t>Log in to Machine Learning Onramp / Test MATLAB Online</a:t>
            </a:r>
          </a:p>
          <a:p>
            <a:pPr marL="343535" indent="-343535"/>
            <a:r>
              <a:rPr lang="en-US" dirty="0">
                <a:highlight>
                  <a:srgbClr val="FFFF00"/>
                </a:highlight>
              </a:rPr>
              <a:t>6.30 pm – 8.00 pm</a:t>
            </a:r>
            <a:r>
              <a:rPr lang="en-US" dirty="0"/>
              <a:t>: Machine Learning Onramp (on your own)</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0A4C3-E031-4C8A-9CA5-5A3929417AA3}"/>
              </a:ext>
            </a:extLst>
          </p:cNvPr>
          <p:cNvSpPr>
            <a:spLocks noGrp="1"/>
          </p:cNvSpPr>
          <p:nvPr>
            <p:ph type="title"/>
          </p:nvPr>
        </p:nvSpPr>
        <p:spPr/>
        <p:txBody>
          <a:bodyPr/>
          <a:lstStyle/>
          <a:p>
            <a:r>
              <a:rPr lang="en-US" dirty="0"/>
              <a:t>What is Machine Learning?</a:t>
            </a:r>
          </a:p>
        </p:txBody>
      </p:sp>
      <p:sp>
        <p:nvSpPr>
          <p:cNvPr id="3" name="Content Placeholder 2">
            <a:extLst>
              <a:ext uri="{FF2B5EF4-FFF2-40B4-BE49-F238E27FC236}">
                <a16:creationId xmlns:a16="http://schemas.microsoft.com/office/drawing/2014/main" id="{FF7D0730-1949-495F-AA9A-8C7E87649237}"/>
              </a:ext>
            </a:extLst>
          </p:cNvPr>
          <p:cNvSpPr>
            <a:spLocks noGrp="1"/>
          </p:cNvSpPr>
          <p:nvPr>
            <p:ph idx="1"/>
          </p:nvPr>
        </p:nvSpPr>
        <p:spPr>
          <a:xfrm>
            <a:off x="609602" y="1600200"/>
            <a:ext cx="6095998" cy="4648200"/>
          </a:xfrm>
        </p:spPr>
        <p:txBody>
          <a:bodyPr/>
          <a:lstStyle/>
          <a:p>
            <a:pPr>
              <a:spcAft>
                <a:spcPts val="600"/>
              </a:spcAft>
            </a:pPr>
            <a:r>
              <a:rPr lang="en-US" dirty="0"/>
              <a:t>Process in which a computer uses statistics to find patterns within data sets</a:t>
            </a:r>
          </a:p>
          <a:p>
            <a:pPr>
              <a:spcAft>
                <a:spcPts val="600"/>
              </a:spcAft>
            </a:pPr>
            <a:r>
              <a:rPr lang="en-US" dirty="0"/>
              <a:t>The patterns found can be used to classify future data sets</a:t>
            </a:r>
          </a:p>
          <a:p>
            <a:r>
              <a:rPr lang="en-US" dirty="0"/>
              <a:t>Machine learning at work:</a:t>
            </a:r>
          </a:p>
          <a:p>
            <a:pPr lvl="1"/>
            <a:r>
              <a:rPr lang="en-US" dirty="0"/>
              <a:t>Unlocking a phone with facial or fingerprint recognition</a:t>
            </a:r>
          </a:p>
          <a:p>
            <a:pPr lvl="1"/>
            <a:r>
              <a:rPr lang="en-US" dirty="0"/>
              <a:t>Video streaming sites recommending similar videos</a:t>
            </a:r>
          </a:p>
          <a:p>
            <a:pPr lvl="1"/>
            <a:r>
              <a:rPr lang="en-US" dirty="0"/>
              <a:t>Social media filters knowing where faces are in a frame</a:t>
            </a:r>
          </a:p>
        </p:txBody>
      </p:sp>
      <p:sp>
        <p:nvSpPr>
          <p:cNvPr id="4" name="AutoShape 2" descr="[Ljava.lang.Object;@709d6c44">
            <a:extLst>
              <a:ext uri="{FF2B5EF4-FFF2-40B4-BE49-F238E27FC236}">
                <a16:creationId xmlns:a16="http://schemas.microsoft.com/office/drawing/2014/main" id="{25D2C932-054B-4CD1-879C-454A08284830}"/>
              </a:ext>
            </a:extLst>
          </p:cNvPr>
          <p:cNvSpPr>
            <a:spLocks noChangeAspect="1" noChangeArrowheads="1"/>
          </p:cNvSpPr>
          <p:nvPr/>
        </p:nvSpPr>
        <p:spPr bwMode="auto">
          <a:xfrm>
            <a:off x="5943600" y="2362200"/>
            <a:ext cx="1219200" cy="1219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 name="Group 11">
            <a:extLst>
              <a:ext uri="{FF2B5EF4-FFF2-40B4-BE49-F238E27FC236}">
                <a16:creationId xmlns:a16="http://schemas.microsoft.com/office/drawing/2014/main" id="{292BE700-42A6-44BE-B297-7354BF1F73CA}"/>
              </a:ext>
            </a:extLst>
          </p:cNvPr>
          <p:cNvGrpSpPr/>
          <p:nvPr/>
        </p:nvGrpSpPr>
        <p:grpSpPr>
          <a:xfrm>
            <a:off x="7010400" y="1981200"/>
            <a:ext cx="4782024" cy="3437661"/>
            <a:chOff x="6858000" y="1862781"/>
            <a:chExt cx="5010624" cy="3601995"/>
          </a:xfrm>
        </p:grpSpPr>
        <p:pic>
          <p:nvPicPr>
            <p:cNvPr id="11" name="Picture 10">
              <a:extLst>
                <a:ext uri="{FF2B5EF4-FFF2-40B4-BE49-F238E27FC236}">
                  <a16:creationId xmlns:a16="http://schemas.microsoft.com/office/drawing/2014/main" id="{626736FA-189F-44E4-902D-5ACA57072A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1862781"/>
              <a:ext cx="5010624" cy="3601995"/>
            </a:xfrm>
            <a:prstGeom prst="rect">
              <a:avLst/>
            </a:prstGeom>
          </p:spPr>
        </p:pic>
        <p:pic>
          <p:nvPicPr>
            <p:cNvPr id="9" name="Picture 8">
              <a:extLst>
                <a:ext uri="{FF2B5EF4-FFF2-40B4-BE49-F238E27FC236}">
                  <a16:creationId xmlns:a16="http://schemas.microsoft.com/office/drawing/2014/main" id="{304AA8FD-4E7F-4CF8-B37B-DF55D0D75489}"/>
                </a:ext>
              </a:extLst>
            </p:cNvPr>
            <p:cNvPicPr>
              <a:picLocks noChangeAspect="1"/>
            </p:cNvPicPr>
            <p:nvPr/>
          </p:nvPicPr>
          <p:blipFill rotWithShape="1">
            <a:blip r:embed="rId3">
              <a:extLst>
                <a:ext uri="{28A0092B-C50C-407E-A947-70E740481C1C}">
                  <a14:useLocalDpi xmlns:a14="http://schemas.microsoft.com/office/drawing/2010/main" val="0"/>
                </a:ext>
              </a:extLst>
            </a:blip>
            <a:srcRect l="-1" r="11234"/>
            <a:stretch/>
          </p:blipFill>
          <p:spPr>
            <a:xfrm>
              <a:off x="7001111" y="1967459"/>
              <a:ext cx="4733689" cy="2985541"/>
            </a:xfrm>
            <a:prstGeom prst="rect">
              <a:avLst/>
            </a:prstGeom>
          </p:spPr>
        </p:pic>
      </p:grpSp>
    </p:spTree>
    <p:extLst>
      <p:ext uri="{BB962C8B-B14F-4D97-AF65-F5344CB8AC3E}">
        <p14:creationId xmlns:p14="http://schemas.microsoft.com/office/powerpoint/2010/main" val="3488774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62D6A-3B59-46CE-97C0-A7A414C8BF48}"/>
              </a:ext>
            </a:extLst>
          </p:cNvPr>
          <p:cNvSpPr>
            <a:spLocks noGrp="1"/>
          </p:cNvSpPr>
          <p:nvPr>
            <p:ph type="title"/>
          </p:nvPr>
        </p:nvSpPr>
        <p:spPr/>
        <p:txBody>
          <a:bodyPr/>
          <a:lstStyle/>
          <a:p>
            <a:r>
              <a:rPr lang="en-US" dirty="0">
                <a:latin typeface="+mj-lt"/>
              </a:rPr>
              <a:t>MATLAB for Artificial Intelligence</a:t>
            </a:r>
          </a:p>
        </p:txBody>
      </p:sp>
      <p:sp>
        <p:nvSpPr>
          <p:cNvPr id="5" name="Content Placeholder 2">
            <a:extLst>
              <a:ext uri="{FF2B5EF4-FFF2-40B4-BE49-F238E27FC236}">
                <a16:creationId xmlns:a16="http://schemas.microsoft.com/office/drawing/2014/main" id="{AA8BF1C4-D610-4716-97F1-5E10EE9B0945}"/>
              </a:ext>
            </a:extLst>
          </p:cNvPr>
          <p:cNvSpPr txBox="1">
            <a:spLocks/>
          </p:cNvSpPr>
          <p:nvPr/>
        </p:nvSpPr>
        <p:spPr>
          <a:xfrm>
            <a:off x="609602" y="1565396"/>
            <a:ext cx="11278398" cy="4636701"/>
          </a:xfrm>
          <a:prstGeom prst="rect">
            <a:avLst/>
          </a:prstGeom>
        </p:spPr>
        <p:txBody>
          <a:bodyPr vert="horz" lIns="91214" tIns="45607" rIns="91214" bIns="45607"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a:p>
        </p:txBody>
      </p:sp>
      <p:pic>
        <p:nvPicPr>
          <p:cNvPr id="3" name="Picture 12">
            <a:extLst>
              <a:ext uri="{FF2B5EF4-FFF2-40B4-BE49-F238E27FC236}">
                <a16:creationId xmlns:a16="http://schemas.microsoft.com/office/drawing/2014/main" id="{F01D3001-61CE-48E5-9756-2E0BB3329109}"/>
              </a:ext>
            </a:extLst>
          </p:cNvPr>
          <p:cNvPicPr>
            <a:picLocks noChangeAspect="1"/>
          </p:cNvPicPr>
          <p:nvPr/>
        </p:nvPicPr>
        <p:blipFill>
          <a:blip r:embed="rId3"/>
          <a:stretch>
            <a:fillRect/>
          </a:stretch>
        </p:blipFill>
        <p:spPr>
          <a:xfrm>
            <a:off x="710404" y="1735571"/>
            <a:ext cx="4952998" cy="4296349"/>
          </a:xfrm>
          <a:prstGeom prst="rect">
            <a:avLst/>
          </a:prstGeom>
        </p:spPr>
      </p:pic>
      <p:sp>
        <p:nvSpPr>
          <p:cNvPr id="7" name="Content Placeholder 6">
            <a:extLst>
              <a:ext uri="{FF2B5EF4-FFF2-40B4-BE49-F238E27FC236}">
                <a16:creationId xmlns:a16="http://schemas.microsoft.com/office/drawing/2014/main" id="{387E9BE4-7748-4396-802E-283F4C83C88D}"/>
              </a:ext>
            </a:extLst>
          </p:cNvPr>
          <p:cNvSpPr>
            <a:spLocks noGrp="1"/>
          </p:cNvSpPr>
          <p:nvPr>
            <p:ph idx="1"/>
          </p:nvPr>
        </p:nvSpPr>
        <p:spPr>
          <a:xfrm>
            <a:off x="6172200" y="1600200"/>
            <a:ext cx="5207002" cy="4648200"/>
          </a:xfrm>
        </p:spPr>
        <p:txBody>
          <a:bodyPr/>
          <a:lstStyle/>
          <a:p>
            <a:r>
              <a:rPr lang="en-US" sz="2800" dirty="0"/>
              <a:t>Machine Learning</a:t>
            </a:r>
          </a:p>
          <a:p>
            <a:r>
              <a:rPr lang="en-US" sz="2800" dirty="0"/>
              <a:t>Deep Learning</a:t>
            </a:r>
          </a:p>
          <a:p>
            <a:r>
              <a:rPr lang="en-US" sz="2800" dirty="0"/>
              <a:t>Reinforcement Learning</a:t>
            </a:r>
          </a:p>
          <a:p>
            <a:r>
              <a:rPr lang="en-US" sz="2800" dirty="0"/>
              <a:t>Predictive Maintenance</a:t>
            </a:r>
          </a:p>
          <a:p>
            <a:r>
              <a:rPr lang="en-US" sz="2800" dirty="0"/>
              <a:t>Data Science / Data Analytics</a:t>
            </a:r>
          </a:p>
          <a:p>
            <a:r>
              <a:rPr lang="en-US" sz="2800" dirty="0"/>
              <a:t>Signal Processing</a:t>
            </a:r>
          </a:p>
          <a:p>
            <a:r>
              <a:rPr lang="en-US" sz="2800" dirty="0"/>
              <a:t>Image Processing</a:t>
            </a:r>
          </a:p>
          <a:p>
            <a:r>
              <a:rPr lang="en-US" sz="2800" dirty="0"/>
              <a:t>…and more</a:t>
            </a:r>
          </a:p>
        </p:txBody>
      </p:sp>
    </p:spTree>
    <p:extLst>
      <p:ext uri="{BB962C8B-B14F-4D97-AF65-F5344CB8AC3E}">
        <p14:creationId xmlns:p14="http://schemas.microsoft.com/office/powerpoint/2010/main" val="2141636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is Everywhere</a:t>
            </a:r>
          </a:p>
        </p:txBody>
      </p:sp>
      <p:grpSp>
        <p:nvGrpSpPr>
          <p:cNvPr id="19" name="Group 18"/>
          <p:cNvGrpSpPr/>
          <p:nvPr/>
        </p:nvGrpSpPr>
        <p:grpSpPr>
          <a:xfrm>
            <a:off x="376843" y="1124837"/>
            <a:ext cx="11291280" cy="1749768"/>
            <a:chOff x="376843" y="1124837"/>
            <a:chExt cx="11291280" cy="1749768"/>
          </a:xfrm>
        </p:grpSpPr>
        <p:sp>
          <p:nvSpPr>
            <p:cNvPr id="17" name="Rectangle 16"/>
            <p:cNvSpPr/>
            <p:nvPr/>
          </p:nvSpPr>
          <p:spPr>
            <a:xfrm>
              <a:off x="9034350" y="1729345"/>
              <a:ext cx="2633773" cy="646331"/>
            </a:xfrm>
            <a:prstGeom prst="rect">
              <a:avLst/>
            </a:prstGeom>
            <a:solidFill>
              <a:schemeClr val="tx2"/>
            </a:solidFill>
            <a:ln>
              <a:solidFill>
                <a:schemeClr val="tx1"/>
              </a:solidFill>
            </a:ln>
          </p:spPr>
          <p:txBody>
            <a:bodyPr wrap="square">
              <a:spAutoFit/>
            </a:bodyPr>
            <a:lstStyle/>
            <a:p>
              <a:pPr marL="0" lvl="1" defTabSz="666750">
                <a:lnSpc>
                  <a:spcPct val="90000"/>
                </a:lnSpc>
                <a:spcBef>
                  <a:spcPct val="0"/>
                </a:spcBef>
                <a:spcAft>
                  <a:spcPct val="15000"/>
                </a:spcAft>
              </a:pPr>
              <a:r>
                <a:rPr lang="en-US" sz="2000" i="1" dirty="0">
                  <a:solidFill>
                    <a:schemeClr val="bg1"/>
                  </a:solidFill>
                </a:rPr>
                <a:t>learn complex non-linear relationships</a:t>
              </a:r>
            </a:p>
          </p:txBody>
        </p:sp>
        <p:grpSp>
          <p:nvGrpSpPr>
            <p:cNvPr id="3" name="Group 2"/>
            <p:cNvGrpSpPr/>
            <p:nvPr/>
          </p:nvGrpSpPr>
          <p:grpSpPr>
            <a:xfrm>
              <a:off x="376843" y="1124837"/>
              <a:ext cx="8340438" cy="1749768"/>
              <a:chOff x="376843" y="1124837"/>
              <a:chExt cx="8340438" cy="1749768"/>
            </a:xfrm>
          </p:grpSpPr>
          <p:sp>
            <p:nvSpPr>
              <p:cNvPr id="5" name="Freeform 4"/>
              <p:cNvSpPr/>
              <p:nvPr/>
            </p:nvSpPr>
            <p:spPr>
              <a:xfrm>
                <a:off x="376843" y="1304011"/>
                <a:ext cx="8340438" cy="1570594"/>
              </a:xfrm>
              <a:custGeom>
                <a:avLst/>
                <a:gdLst>
                  <a:gd name="connsiteX0" fmla="*/ 0 w 11202785"/>
                  <a:gd name="connsiteY0" fmla="*/ 0 h 850500"/>
                  <a:gd name="connsiteX1" fmla="*/ 11202785 w 11202785"/>
                  <a:gd name="connsiteY1" fmla="*/ 0 h 850500"/>
                  <a:gd name="connsiteX2" fmla="*/ 11202785 w 11202785"/>
                  <a:gd name="connsiteY2" fmla="*/ 850500 h 850500"/>
                  <a:gd name="connsiteX3" fmla="*/ 0 w 11202785"/>
                  <a:gd name="connsiteY3" fmla="*/ 850500 h 850500"/>
                  <a:gd name="connsiteX4" fmla="*/ 0 w 11202785"/>
                  <a:gd name="connsiteY4" fmla="*/ 0 h 85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2785" h="850500">
                    <a:moveTo>
                      <a:pt x="0" y="0"/>
                    </a:moveTo>
                    <a:lnTo>
                      <a:pt x="11202785" y="0"/>
                    </a:lnTo>
                    <a:lnTo>
                      <a:pt x="11202785" y="850500"/>
                    </a:lnTo>
                    <a:lnTo>
                      <a:pt x="0" y="8505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9461" tIns="312420" rIns="869461" bIns="106680" numCol="1" spcCol="1270" anchor="t" anchorCtr="0">
                <a:noAutofit/>
              </a:bodyPr>
              <a:lstStyle/>
              <a:p>
                <a:pPr marL="114300" lvl="1" indent="-114300" algn="l" defTabSz="666750">
                  <a:lnSpc>
                    <a:spcPct val="90000"/>
                  </a:lnSpc>
                  <a:spcBef>
                    <a:spcPct val="0"/>
                  </a:spcBef>
                  <a:spcAft>
                    <a:spcPct val="15000"/>
                  </a:spcAft>
                  <a:buChar char="•"/>
                </a:pPr>
                <a:endParaRPr lang="en-US" sz="1500" kern="1200" dirty="0"/>
              </a:p>
            </p:txBody>
          </p:sp>
          <p:sp>
            <p:nvSpPr>
              <p:cNvPr id="6" name="Freeform 5"/>
              <p:cNvSpPr/>
              <p:nvPr/>
            </p:nvSpPr>
            <p:spPr>
              <a:xfrm>
                <a:off x="738861" y="1124837"/>
                <a:ext cx="7231659" cy="369676"/>
              </a:xfrm>
              <a:custGeom>
                <a:avLst/>
                <a:gdLst>
                  <a:gd name="connsiteX0" fmla="*/ 0 w 7841949"/>
                  <a:gd name="connsiteY0" fmla="*/ 73801 h 442800"/>
                  <a:gd name="connsiteX1" fmla="*/ 73801 w 7841949"/>
                  <a:gd name="connsiteY1" fmla="*/ 0 h 442800"/>
                  <a:gd name="connsiteX2" fmla="*/ 7768148 w 7841949"/>
                  <a:gd name="connsiteY2" fmla="*/ 0 h 442800"/>
                  <a:gd name="connsiteX3" fmla="*/ 7841949 w 7841949"/>
                  <a:gd name="connsiteY3" fmla="*/ 73801 h 442800"/>
                  <a:gd name="connsiteX4" fmla="*/ 7841949 w 7841949"/>
                  <a:gd name="connsiteY4" fmla="*/ 368999 h 442800"/>
                  <a:gd name="connsiteX5" fmla="*/ 7768148 w 7841949"/>
                  <a:gd name="connsiteY5" fmla="*/ 442800 h 442800"/>
                  <a:gd name="connsiteX6" fmla="*/ 73801 w 7841949"/>
                  <a:gd name="connsiteY6" fmla="*/ 442800 h 442800"/>
                  <a:gd name="connsiteX7" fmla="*/ 0 w 7841949"/>
                  <a:gd name="connsiteY7" fmla="*/ 368999 h 442800"/>
                  <a:gd name="connsiteX8" fmla="*/ 0 w 784194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1949" h="442800">
                    <a:moveTo>
                      <a:pt x="0" y="73801"/>
                    </a:moveTo>
                    <a:cubicBezTo>
                      <a:pt x="0" y="33042"/>
                      <a:pt x="33042" y="0"/>
                      <a:pt x="73801" y="0"/>
                    </a:cubicBezTo>
                    <a:lnTo>
                      <a:pt x="7768148" y="0"/>
                    </a:lnTo>
                    <a:cubicBezTo>
                      <a:pt x="7808907" y="0"/>
                      <a:pt x="7841949" y="33042"/>
                      <a:pt x="7841949" y="73801"/>
                    </a:cubicBezTo>
                    <a:lnTo>
                      <a:pt x="7841949" y="368999"/>
                    </a:lnTo>
                    <a:cubicBezTo>
                      <a:pt x="7841949" y="409758"/>
                      <a:pt x="7808907" y="442800"/>
                      <a:pt x="7768148" y="442800"/>
                    </a:cubicBezTo>
                    <a:lnTo>
                      <a:pt x="73801" y="442800"/>
                    </a:lnTo>
                    <a:cubicBezTo>
                      <a:pt x="33042" y="442800"/>
                      <a:pt x="0" y="409758"/>
                      <a:pt x="0" y="368999"/>
                    </a:cubicBezTo>
                    <a:lnTo>
                      <a:pt x="0" y="7380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8023" tIns="21616" rIns="318023" bIns="21616" numCol="1" spcCol="1270" anchor="ctr" anchorCtr="0">
                <a:noAutofit/>
              </a:bodyPr>
              <a:lstStyle/>
              <a:p>
                <a:pPr marL="0" lvl="0" indent="0" algn="l" defTabSz="666750">
                  <a:lnSpc>
                    <a:spcPct val="90000"/>
                  </a:lnSpc>
                  <a:spcBef>
                    <a:spcPct val="0"/>
                  </a:spcBef>
                  <a:spcAft>
                    <a:spcPct val="35000"/>
                  </a:spcAft>
                  <a:buNone/>
                </a:pPr>
                <a:r>
                  <a:rPr lang="en-US" sz="1500" kern="1200" dirty="0"/>
                  <a:t>Solution is too complex for hand written rules or equations</a:t>
                </a:r>
              </a:p>
            </p:txBody>
          </p:sp>
        </p:grpSp>
      </p:gr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27323" y="1623652"/>
            <a:ext cx="1418032" cy="932356"/>
          </a:xfrm>
          <a:prstGeom prst="rect">
            <a:avLst/>
          </a:prstGeom>
          <a:ln>
            <a:solidFill>
              <a:schemeClr val="tx1"/>
            </a:solidFill>
          </a:ln>
          <a:effectLst>
            <a:outerShdw blurRad="292100" dist="139700" dir="2700000" sx="96000" sy="96000" algn="tl" rotWithShape="0">
              <a:srgbClr val="333333">
                <a:alpha val="65000"/>
              </a:srgbClr>
            </a:outerShdw>
          </a:effectLst>
        </p:spPr>
      </p:pic>
      <p:pic>
        <p:nvPicPr>
          <p:cNvPr id="1030" name="Picture 6" descr="https://www.mathworks.com/help/examples/vision_product/videotrafficgmm_04.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600" t="7396" r="11714" b="14538"/>
          <a:stretch/>
        </p:blipFill>
        <p:spPr bwMode="auto">
          <a:xfrm>
            <a:off x="3634972" y="1623652"/>
            <a:ext cx="1439435" cy="937583"/>
          </a:xfrm>
          <a:prstGeom prst="rect">
            <a:avLst/>
          </a:prstGeom>
          <a:ln>
            <a:solidFill>
              <a:schemeClr val="tx1"/>
            </a:solidFill>
          </a:ln>
          <a:effectLst>
            <a:outerShdw blurRad="292100" dist="139700" dir="2700000" sx="96000" sy="96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6" name="Group 25"/>
          <p:cNvGrpSpPr/>
          <p:nvPr/>
        </p:nvGrpSpPr>
        <p:grpSpPr>
          <a:xfrm>
            <a:off x="1263161" y="1617421"/>
            <a:ext cx="1423044" cy="939431"/>
            <a:chOff x="1652713" y="1845746"/>
            <a:chExt cx="1423044" cy="939431"/>
          </a:xfrm>
        </p:grpSpPr>
        <p:sp>
          <p:nvSpPr>
            <p:cNvPr id="25" name="Rectangle 24"/>
            <p:cNvSpPr/>
            <p:nvPr/>
          </p:nvSpPr>
          <p:spPr>
            <a:xfrm>
              <a:off x="1652713" y="1845746"/>
              <a:ext cx="1420661" cy="939431"/>
            </a:xfrm>
            <a:prstGeom prst="rect">
              <a:avLst/>
            </a:prstGeom>
            <a:solidFill>
              <a:schemeClr val="bg1"/>
            </a:solidFill>
            <a:ln w="3175">
              <a:solidFill>
                <a:schemeClr val="tx1"/>
              </a:solidFill>
            </a:ln>
            <a:effectLst>
              <a:outerShdw blurRad="292100" dist="139700" dir="2700000" sx="96000" sy="96000" algn="tl" rotWithShape="0">
                <a:srgbClr val="333333">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3" name="Picture 22"/>
            <p:cNvPicPr>
              <a:picLocks noChangeAspect="1"/>
            </p:cNvPicPr>
            <p:nvPr/>
          </p:nvPicPr>
          <p:blipFill rotWithShape="1">
            <a:blip r:embed="rId5"/>
            <a:srcRect r="2544"/>
            <a:stretch/>
          </p:blipFill>
          <p:spPr>
            <a:xfrm>
              <a:off x="1655097" y="1846312"/>
              <a:ext cx="1420660" cy="938865"/>
            </a:xfrm>
            <a:prstGeom prst="rect">
              <a:avLst/>
            </a:prstGeom>
            <a:ln>
              <a:solidFill>
                <a:schemeClr val="bg1"/>
              </a:solidFill>
            </a:ln>
            <a:effectLst/>
          </p:spPr>
        </p:pic>
      </p:grpSp>
      <p:sp>
        <p:nvSpPr>
          <p:cNvPr id="28" name="TextBox 27"/>
          <p:cNvSpPr txBox="1"/>
          <p:nvPr/>
        </p:nvSpPr>
        <p:spPr>
          <a:xfrm>
            <a:off x="1194683" y="2604426"/>
            <a:ext cx="1555234" cy="276999"/>
          </a:xfrm>
          <a:prstGeom prst="rect">
            <a:avLst/>
          </a:prstGeom>
          <a:noFill/>
        </p:spPr>
        <p:txBody>
          <a:bodyPr wrap="none" rtlCol="0">
            <a:spAutoFit/>
          </a:bodyPr>
          <a:lstStyle/>
          <a:p>
            <a:pPr algn="ctr"/>
            <a:r>
              <a:rPr lang="en-US" sz="1200" dirty="0">
                <a:latin typeface="Arial" pitchFamily="34" charset="0"/>
                <a:cs typeface="Arial" pitchFamily="34" charset="0"/>
              </a:rPr>
              <a:t>Speech Recognition</a:t>
            </a:r>
          </a:p>
        </p:txBody>
      </p:sp>
      <p:sp>
        <p:nvSpPr>
          <p:cNvPr id="34" name="TextBox 33"/>
          <p:cNvSpPr txBox="1"/>
          <p:nvPr/>
        </p:nvSpPr>
        <p:spPr>
          <a:xfrm>
            <a:off x="3614438" y="2585427"/>
            <a:ext cx="1479892" cy="276999"/>
          </a:xfrm>
          <a:prstGeom prst="rect">
            <a:avLst/>
          </a:prstGeom>
          <a:noFill/>
        </p:spPr>
        <p:txBody>
          <a:bodyPr wrap="none" rtlCol="0">
            <a:spAutoFit/>
          </a:bodyPr>
          <a:lstStyle/>
          <a:p>
            <a:pPr algn="ctr"/>
            <a:r>
              <a:rPr lang="en-US" sz="1200" dirty="0">
                <a:latin typeface="Arial" pitchFamily="34" charset="0"/>
                <a:cs typeface="Arial" pitchFamily="34" charset="0"/>
              </a:rPr>
              <a:t>Object Recognition</a:t>
            </a:r>
          </a:p>
        </p:txBody>
      </p:sp>
      <p:sp>
        <p:nvSpPr>
          <p:cNvPr id="35" name="TextBox 34"/>
          <p:cNvSpPr txBox="1"/>
          <p:nvPr/>
        </p:nvSpPr>
        <p:spPr>
          <a:xfrm>
            <a:off x="5760367" y="2604426"/>
            <a:ext cx="1947969" cy="276999"/>
          </a:xfrm>
          <a:prstGeom prst="rect">
            <a:avLst/>
          </a:prstGeom>
          <a:noFill/>
        </p:spPr>
        <p:txBody>
          <a:bodyPr wrap="none" rtlCol="0">
            <a:spAutoFit/>
          </a:bodyPr>
          <a:lstStyle/>
          <a:p>
            <a:pPr algn="ctr"/>
            <a:r>
              <a:rPr lang="en-US" sz="1200" dirty="0">
                <a:latin typeface="Arial" pitchFamily="34" charset="0"/>
                <a:cs typeface="Arial" pitchFamily="34" charset="0"/>
              </a:rPr>
              <a:t>Engine Health Monitoring</a:t>
            </a:r>
          </a:p>
        </p:txBody>
      </p:sp>
      <p:grpSp>
        <p:nvGrpSpPr>
          <p:cNvPr id="20" name="Group 19"/>
          <p:cNvGrpSpPr/>
          <p:nvPr/>
        </p:nvGrpSpPr>
        <p:grpSpPr>
          <a:xfrm>
            <a:off x="376843" y="3049862"/>
            <a:ext cx="11291282" cy="1749766"/>
            <a:chOff x="376843" y="3049862"/>
            <a:chExt cx="11291282" cy="1749766"/>
          </a:xfrm>
        </p:grpSpPr>
        <p:sp>
          <p:nvSpPr>
            <p:cNvPr id="15" name="Rectangle 14"/>
            <p:cNvSpPr/>
            <p:nvPr/>
          </p:nvSpPr>
          <p:spPr>
            <a:xfrm>
              <a:off x="9034353" y="3656540"/>
              <a:ext cx="2633772" cy="646331"/>
            </a:xfrm>
            <a:prstGeom prst="rect">
              <a:avLst/>
            </a:prstGeom>
            <a:solidFill>
              <a:schemeClr val="tx2"/>
            </a:solidFill>
            <a:ln>
              <a:solidFill>
                <a:schemeClr val="tx1"/>
              </a:solidFill>
            </a:ln>
          </p:spPr>
          <p:txBody>
            <a:bodyPr wrap="square">
              <a:spAutoFit/>
            </a:bodyPr>
            <a:lstStyle/>
            <a:p>
              <a:pPr marL="0" lvl="1" defTabSz="666750">
                <a:lnSpc>
                  <a:spcPct val="90000"/>
                </a:lnSpc>
                <a:spcBef>
                  <a:spcPct val="0"/>
                </a:spcBef>
                <a:spcAft>
                  <a:spcPct val="15000"/>
                </a:spcAft>
              </a:pPr>
              <a:r>
                <a:rPr lang="en-US" sz="2000" i="1" dirty="0">
                  <a:solidFill>
                    <a:schemeClr val="bg1"/>
                  </a:solidFill>
                </a:rPr>
                <a:t>update as more data becomes available</a:t>
              </a:r>
            </a:p>
          </p:txBody>
        </p:sp>
        <p:grpSp>
          <p:nvGrpSpPr>
            <p:cNvPr id="4" name="Group 3"/>
            <p:cNvGrpSpPr/>
            <p:nvPr/>
          </p:nvGrpSpPr>
          <p:grpSpPr>
            <a:xfrm>
              <a:off x="376843" y="3049862"/>
              <a:ext cx="8340438" cy="1749766"/>
              <a:chOff x="376843" y="3049862"/>
              <a:chExt cx="8340438" cy="1749766"/>
            </a:xfrm>
          </p:grpSpPr>
          <p:sp>
            <p:nvSpPr>
              <p:cNvPr id="7" name="Freeform 6"/>
              <p:cNvSpPr/>
              <p:nvPr/>
            </p:nvSpPr>
            <p:spPr>
              <a:xfrm>
                <a:off x="376843" y="3229034"/>
                <a:ext cx="8340438" cy="1570594"/>
              </a:xfrm>
              <a:custGeom>
                <a:avLst/>
                <a:gdLst>
                  <a:gd name="connsiteX0" fmla="*/ 0 w 11202785"/>
                  <a:gd name="connsiteY0" fmla="*/ 0 h 850500"/>
                  <a:gd name="connsiteX1" fmla="*/ 11202785 w 11202785"/>
                  <a:gd name="connsiteY1" fmla="*/ 0 h 850500"/>
                  <a:gd name="connsiteX2" fmla="*/ 11202785 w 11202785"/>
                  <a:gd name="connsiteY2" fmla="*/ 850500 h 850500"/>
                  <a:gd name="connsiteX3" fmla="*/ 0 w 11202785"/>
                  <a:gd name="connsiteY3" fmla="*/ 850500 h 850500"/>
                  <a:gd name="connsiteX4" fmla="*/ 0 w 11202785"/>
                  <a:gd name="connsiteY4" fmla="*/ 0 h 85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2785" h="850500">
                    <a:moveTo>
                      <a:pt x="0" y="0"/>
                    </a:moveTo>
                    <a:lnTo>
                      <a:pt x="11202785" y="0"/>
                    </a:lnTo>
                    <a:lnTo>
                      <a:pt x="11202785" y="850500"/>
                    </a:lnTo>
                    <a:lnTo>
                      <a:pt x="0" y="8505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9461" tIns="312420" rIns="869461" bIns="106680" numCol="1" spcCol="1270" anchor="t" anchorCtr="0">
                <a:noAutofit/>
              </a:bodyPr>
              <a:lstStyle/>
              <a:p>
                <a:pPr marL="114300" lvl="1" indent="-114300" algn="l" defTabSz="666750">
                  <a:lnSpc>
                    <a:spcPct val="90000"/>
                  </a:lnSpc>
                  <a:spcBef>
                    <a:spcPct val="0"/>
                  </a:spcBef>
                  <a:spcAft>
                    <a:spcPct val="15000"/>
                  </a:spcAft>
                  <a:buChar char="•"/>
                </a:pPr>
                <a:endParaRPr lang="en-US" sz="1500" i="1" kern="1200" dirty="0"/>
              </a:p>
            </p:txBody>
          </p:sp>
          <p:sp>
            <p:nvSpPr>
              <p:cNvPr id="8" name="Freeform 7"/>
              <p:cNvSpPr/>
              <p:nvPr/>
            </p:nvSpPr>
            <p:spPr>
              <a:xfrm>
                <a:off x="738861" y="3049862"/>
                <a:ext cx="7231659" cy="369676"/>
              </a:xfrm>
              <a:custGeom>
                <a:avLst/>
                <a:gdLst>
                  <a:gd name="connsiteX0" fmla="*/ 0 w 7841949"/>
                  <a:gd name="connsiteY0" fmla="*/ 73801 h 442800"/>
                  <a:gd name="connsiteX1" fmla="*/ 73801 w 7841949"/>
                  <a:gd name="connsiteY1" fmla="*/ 0 h 442800"/>
                  <a:gd name="connsiteX2" fmla="*/ 7768148 w 7841949"/>
                  <a:gd name="connsiteY2" fmla="*/ 0 h 442800"/>
                  <a:gd name="connsiteX3" fmla="*/ 7841949 w 7841949"/>
                  <a:gd name="connsiteY3" fmla="*/ 73801 h 442800"/>
                  <a:gd name="connsiteX4" fmla="*/ 7841949 w 7841949"/>
                  <a:gd name="connsiteY4" fmla="*/ 368999 h 442800"/>
                  <a:gd name="connsiteX5" fmla="*/ 7768148 w 7841949"/>
                  <a:gd name="connsiteY5" fmla="*/ 442800 h 442800"/>
                  <a:gd name="connsiteX6" fmla="*/ 73801 w 7841949"/>
                  <a:gd name="connsiteY6" fmla="*/ 442800 h 442800"/>
                  <a:gd name="connsiteX7" fmla="*/ 0 w 7841949"/>
                  <a:gd name="connsiteY7" fmla="*/ 368999 h 442800"/>
                  <a:gd name="connsiteX8" fmla="*/ 0 w 784194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1949" h="442800">
                    <a:moveTo>
                      <a:pt x="0" y="73801"/>
                    </a:moveTo>
                    <a:cubicBezTo>
                      <a:pt x="0" y="33042"/>
                      <a:pt x="33042" y="0"/>
                      <a:pt x="73801" y="0"/>
                    </a:cubicBezTo>
                    <a:lnTo>
                      <a:pt x="7768148" y="0"/>
                    </a:lnTo>
                    <a:cubicBezTo>
                      <a:pt x="7808907" y="0"/>
                      <a:pt x="7841949" y="33042"/>
                      <a:pt x="7841949" y="73801"/>
                    </a:cubicBezTo>
                    <a:lnTo>
                      <a:pt x="7841949" y="368999"/>
                    </a:lnTo>
                    <a:cubicBezTo>
                      <a:pt x="7841949" y="409758"/>
                      <a:pt x="7808907" y="442800"/>
                      <a:pt x="7768148" y="442800"/>
                    </a:cubicBezTo>
                    <a:lnTo>
                      <a:pt x="73801" y="442800"/>
                    </a:lnTo>
                    <a:cubicBezTo>
                      <a:pt x="33042" y="442800"/>
                      <a:pt x="0" y="409758"/>
                      <a:pt x="0" y="368999"/>
                    </a:cubicBezTo>
                    <a:lnTo>
                      <a:pt x="0" y="7380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8023" tIns="21616" rIns="318023" bIns="21616" numCol="1" spcCol="1270" anchor="ctr" anchorCtr="0">
                <a:noAutofit/>
              </a:bodyPr>
              <a:lstStyle/>
              <a:p>
                <a:pPr marL="0" lvl="0" indent="0" algn="l" defTabSz="666750">
                  <a:lnSpc>
                    <a:spcPct val="90000"/>
                  </a:lnSpc>
                  <a:spcBef>
                    <a:spcPct val="0"/>
                  </a:spcBef>
                  <a:spcAft>
                    <a:spcPct val="35000"/>
                  </a:spcAft>
                  <a:buNone/>
                </a:pPr>
                <a:r>
                  <a:rPr lang="en-US" sz="1500" kern="1200" dirty="0"/>
                  <a:t>Solution needs to adapt with changing data</a:t>
                </a:r>
              </a:p>
            </p:txBody>
          </p:sp>
        </p:grpSp>
      </p:grpSp>
      <p:pic>
        <p:nvPicPr>
          <p:cNvPr id="11" name="Picture 10"/>
          <p:cNvPicPr>
            <a:picLocks noChangeAspect="1"/>
          </p:cNvPicPr>
          <p:nvPr/>
        </p:nvPicPr>
        <p:blipFill>
          <a:blip r:embed="rId6"/>
          <a:stretch>
            <a:fillRect/>
          </a:stretch>
        </p:blipFill>
        <p:spPr>
          <a:xfrm>
            <a:off x="1272443" y="3532382"/>
            <a:ext cx="1413762" cy="901945"/>
          </a:xfrm>
          <a:prstGeom prst="rect">
            <a:avLst/>
          </a:prstGeom>
          <a:ln>
            <a:solidFill>
              <a:schemeClr val="tx1"/>
            </a:solidFill>
          </a:ln>
          <a:effectLst>
            <a:outerShdw blurRad="292100" dist="139700" dir="2700000" sx="96000" sy="96000" algn="tl" rotWithShape="0">
              <a:srgbClr val="333333">
                <a:alpha val="65000"/>
              </a:srgbClr>
            </a:outerShdw>
          </a:effectLst>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9883" y="3548677"/>
            <a:ext cx="1413762" cy="901945"/>
          </a:xfrm>
          <a:prstGeom prst="rect">
            <a:avLst/>
          </a:prstGeom>
          <a:ln>
            <a:solidFill>
              <a:schemeClr val="tx1"/>
            </a:solidFill>
          </a:ln>
          <a:effectLst>
            <a:outerShdw blurRad="292100" dist="139700" dir="2700000" sx="96000" sy="96000" algn="tl" rotWithShape="0">
              <a:srgbClr val="333333">
                <a:alpha val="65000"/>
              </a:srgbClr>
            </a:outerShdw>
          </a:effectLst>
        </p:spPr>
      </p:pic>
      <p:pic>
        <p:nvPicPr>
          <p:cNvPr id="14" name="Picture 13"/>
          <p:cNvPicPr>
            <a:picLocks noChangeAspect="1"/>
          </p:cNvPicPr>
          <p:nvPr/>
        </p:nvPicPr>
        <p:blipFill>
          <a:blip r:embed="rId8"/>
          <a:stretch>
            <a:fillRect/>
          </a:stretch>
        </p:blipFill>
        <p:spPr>
          <a:xfrm>
            <a:off x="6027323" y="3532381"/>
            <a:ext cx="1413762" cy="901945"/>
          </a:xfrm>
          <a:prstGeom prst="rect">
            <a:avLst/>
          </a:prstGeom>
          <a:ln>
            <a:solidFill>
              <a:schemeClr val="tx1"/>
            </a:solidFill>
          </a:ln>
          <a:effectLst>
            <a:outerShdw blurRad="292100" dist="139700" dir="2700000" sx="96000" sy="96000" algn="tl" rotWithShape="0">
              <a:srgbClr val="333333">
                <a:alpha val="65000"/>
              </a:srgbClr>
            </a:outerShdw>
          </a:effectLst>
        </p:spPr>
      </p:pic>
      <p:sp>
        <p:nvSpPr>
          <p:cNvPr id="36" name="TextBox 35"/>
          <p:cNvSpPr txBox="1"/>
          <p:nvPr/>
        </p:nvSpPr>
        <p:spPr>
          <a:xfrm>
            <a:off x="1234911" y="4486126"/>
            <a:ext cx="1606979" cy="276999"/>
          </a:xfrm>
          <a:prstGeom prst="rect">
            <a:avLst/>
          </a:prstGeom>
          <a:noFill/>
        </p:spPr>
        <p:txBody>
          <a:bodyPr wrap="none" rtlCol="0">
            <a:spAutoFit/>
          </a:bodyPr>
          <a:lstStyle/>
          <a:p>
            <a:pPr algn="ctr"/>
            <a:r>
              <a:rPr lang="en-US" sz="1200" dirty="0">
                <a:latin typeface="Arial" pitchFamily="34" charset="0"/>
                <a:cs typeface="Arial" pitchFamily="34" charset="0"/>
              </a:rPr>
              <a:t>Weather Forecasting</a:t>
            </a:r>
          </a:p>
        </p:txBody>
      </p:sp>
      <p:sp>
        <p:nvSpPr>
          <p:cNvPr id="37" name="TextBox 36"/>
          <p:cNvSpPr txBox="1"/>
          <p:nvPr/>
        </p:nvSpPr>
        <p:spPr>
          <a:xfrm>
            <a:off x="3449705" y="4467127"/>
            <a:ext cx="1941557" cy="276999"/>
          </a:xfrm>
          <a:prstGeom prst="rect">
            <a:avLst/>
          </a:prstGeom>
          <a:noFill/>
        </p:spPr>
        <p:txBody>
          <a:bodyPr wrap="none" rtlCol="0">
            <a:spAutoFit/>
          </a:bodyPr>
          <a:lstStyle/>
          <a:p>
            <a:pPr algn="ctr"/>
            <a:r>
              <a:rPr lang="en-US" sz="1200" dirty="0">
                <a:latin typeface="Arial" pitchFamily="34" charset="0"/>
                <a:cs typeface="Arial" pitchFamily="34" charset="0"/>
              </a:rPr>
              <a:t>Energy Load Forecasting</a:t>
            </a:r>
          </a:p>
        </p:txBody>
      </p:sp>
      <p:sp>
        <p:nvSpPr>
          <p:cNvPr id="38" name="TextBox 37"/>
          <p:cNvSpPr txBox="1"/>
          <p:nvPr/>
        </p:nvSpPr>
        <p:spPr>
          <a:xfrm>
            <a:off x="5875360" y="4486126"/>
            <a:ext cx="1850186" cy="276999"/>
          </a:xfrm>
          <a:prstGeom prst="rect">
            <a:avLst/>
          </a:prstGeom>
          <a:noFill/>
        </p:spPr>
        <p:txBody>
          <a:bodyPr wrap="none" rtlCol="0">
            <a:spAutoFit/>
          </a:bodyPr>
          <a:lstStyle/>
          <a:p>
            <a:pPr algn="ctr"/>
            <a:r>
              <a:rPr lang="en-US" sz="1200" dirty="0">
                <a:latin typeface="Arial" pitchFamily="34" charset="0"/>
                <a:cs typeface="Arial" pitchFamily="34" charset="0"/>
              </a:rPr>
              <a:t>Stock Market Prediction</a:t>
            </a:r>
          </a:p>
        </p:txBody>
      </p:sp>
      <p:grpSp>
        <p:nvGrpSpPr>
          <p:cNvPr id="21" name="Group 20"/>
          <p:cNvGrpSpPr/>
          <p:nvPr/>
        </p:nvGrpSpPr>
        <p:grpSpPr>
          <a:xfrm>
            <a:off x="376843" y="4974885"/>
            <a:ext cx="11291282" cy="1749765"/>
            <a:chOff x="376843" y="4974885"/>
            <a:chExt cx="11291282" cy="1749765"/>
          </a:xfrm>
        </p:grpSpPr>
        <p:sp>
          <p:nvSpPr>
            <p:cNvPr id="24" name="Rectangle 23"/>
            <p:cNvSpPr/>
            <p:nvPr/>
          </p:nvSpPr>
          <p:spPr>
            <a:xfrm>
              <a:off x="9034352" y="5576815"/>
              <a:ext cx="2633773" cy="646331"/>
            </a:xfrm>
            <a:prstGeom prst="rect">
              <a:avLst/>
            </a:prstGeom>
            <a:solidFill>
              <a:schemeClr val="tx2"/>
            </a:solidFill>
            <a:ln>
              <a:solidFill>
                <a:schemeClr val="tx1"/>
              </a:solidFill>
            </a:ln>
          </p:spPr>
          <p:txBody>
            <a:bodyPr wrap="square">
              <a:spAutoFit/>
            </a:bodyPr>
            <a:lstStyle/>
            <a:p>
              <a:pPr marL="0" lvl="1" defTabSz="666750">
                <a:lnSpc>
                  <a:spcPct val="90000"/>
                </a:lnSpc>
                <a:spcBef>
                  <a:spcPct val="0"/>
                </a:spcBef>
                <a:spcAft>
                  <a:spcPct val="15000"/>
                </a:spcAft>
              </a:pPr>
              <a:r>
                <a:rPr lang="en-US" sz="2000" i="1" dirty="0">
                  <a:solidFill>
                    <a:schemeClr val="bg1"/>
                  </a:solidFill>
                </a:rPr>
                <a:t>learn efficiently from very large data sets</a:t>
              </a:r>
            </a:p>
          </p:txBody>
        </p:sp>
        <p:grpSp>
          <p:nvGrpSpPr>
            <p:cNvPr id="13" name="Group 12"/>
            <p:cNvGrpSpPr/>
            <p:nvPr/>
          </p:nvGrpSpPr>
          <p:grpSpPr>
            <a:xfrm>
              <a:off x="376843" y="4974885"/>
              <a:ext cx="8340438" cy="1749765"/>
              <a:chOff x="376843" y="4974885"/>
              <a:chExt cx="8340438" cy="1749765"/>
            </a:xfrm>
          </p:grpSpPr>
          <p:sp>
            <p:nvSpPr>
              <p:cNvPr id="9" name="Freeform 8"/>
              <p:cNvSpPr/>
              <p:nvPr/>
            </p:nvSpPr>
            <p:spPr>
              <a:xfrm>
                <a:off x="376843" y="5154056"/>
                <a:ext cx="8340438" cy="1570594"/>
              </a:xfrm>
              <a:custGeom>
                <a:avLst/>
                <a:gdLst>
                  <a:gd name="connsiteX0" fmla="*/ 0 w 11202785"/>
                  <a:gd name="connsiteY0" fmla="*/ 0 h 850500"/>
                  <a:gd name="connsiteX1" fmla="*/ 11202785 w 11202785"/>
                  <a:gd name="connsiteY1" fmla="*/ 0 h 850500"/>
                  <a:gd name="connsiteX2" fmla="*/ 11202785 w 11202785"/>
                  <a:gd name="connsiteY2" fmla="*/ 850500 h 850500"/>
                  <a:gd name="connsiteX3" fmla="*/ 0 w 11202785"/>
                  <a:gd name="connsiteY3" fmla="*/ 850500 h 850500"/>
                  <a:gd name="connsiteX4" fmla="*/ 0 w 11202785"/>
                  <a:gd name="connsiteY4" fmla="*/ 0 h 850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2785" h="850500">
                    <a:moveTo>
                      <a:pt x="0" y="0"/>
                    </a:moveTo>
                    <a:lnTo>
                      <a:pt x="11202785" y="0"/>
                    </a:lnTo>
                    <a:lnTo>
                      <a:pt x="11202785" y="850500"/>
                    </a:lnTo>
                    <a:lnTo>
                      <a:pt x="0" y="850500"/>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69461" tIns="312420" rIns="869461" bIns="106680" numCol="1" spcCol="1270" anchor="t" anchorCtr="0">
                <a:noAutofit/>
              </a:bodyPr>
              <a:lstStyle/>
              <a:p>
                <a:pPr marL="114300" lvl="1" indent="-114300" algn="l" defTabSz="666750">
                  <a:lnSpc>
                    <a:spcPct val="90000"/>
                  </a:lnSpc>
                  <a:spcBef>
                    <a:spcPct val="0"/>
                  </a:spcBef>
                  <a:spcAft>
                    <a:spcPct val="15000"/>
                  </a:spcAft>
                  <a:buChar char="•"/>
                </a:pPr>
                <a:endParaRPr lang="en-US" sz="1500" kern="1200" dirty="0"/>
              </a:p>
            </p:txBody>
          </p:sp>
          <p:sp>
            <p:nvSpPr>
              <p:cNvPr id="10" name="Freeform 9"/>
              <p:cNvSpPr/>
              <p:nvPr/>
            </p:nvSpPr>
            <p:spPr>
              <a:xfrm>
                <a:off x="738861" y="4974885"/>
                <a:ext cx="7231659" cy="369676"/>
              </a:xfrm>
              <a:custGeom>
                <a:avLst/>
                <a:gdLst>
                  <a:gd name="connsiteX0" fmla="*/ 0 w 7841949"/>
                  <a:gd name="connsiteY0" fmla="*/ 73801 h 442800"/>
                  <a:gd name="connsiteX1" fmla="*/ 73801 w 7841949"/>
                  <a:gd name="connsiteY1" fmla="*/ 0 h 442800"/>
                  <a:gd name="connsiteX2" fmla="*/ 7768148 w 7841949"/>
                  <a:gd name="connsiteY2" fmla="*/ 0 h 442800"/>
                  <a:gd name="connsiteX3" fmla="*/ 7841949 w 7841949"/>
                  <a:gd name="connsiteY3" fmla="*/ 73801 h 442800"/>
                  <a:gd name="connsiteX4" fmla="*/ 7841949 w 7841949"/>
                  <a:gd name="connsiteY4" fmla="*/ 368999 h 442800"/>
                  <a:gd name="connsiteX5" fmla="*/ 7768148 w 7841949"/>
                  <a:gd name="connsiteY5" fmla="*/ 442800 h 442800"/>
                  <a:gd name="connsiteX6" fmla="*/ 73801 w 7841949"/>
                  <a:gd name="connsiteY6" fmla="*/ 442800 h 442800"/>
                  <a:gd name="connsiteX7" fmla="*/ 0 w 7841949"/>
                  <a:gd name="connsiteY7" fmla="*/ 368999 h 442800"/>
                  <a:gd name="connsiteX8" fmla="*/ 0 w 784194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41949" h="442800">
                    <a:moveTo>
                      <a:pt x="0" y="73801"/>
                    </a:moveTo>
                    <a:cubicBezTo>
                      <a:pt x="0" y="33042"/>
                      <a:pt x="33042" y="0"/>
                      <a:pt x="73801" y="0"/>
                    </a:cubicBezTo>
                    <a:lnTo>
                      <a:pt x="7768148" y="0"/>
                    </a:lnTo>
                    <a:cubicBezTo>
                      <a:pt x="7808907" y="0"/>
                      <a:pt x="7841949" y="33042"/>
                      <a:pt x="7841949" y="73801"/>
                    </a:cubicBezTo>
                    <a:lnTo>
                      <a:pt x="7841949" y="368999"/>
                    </a:lnTo>
                    <a:cubicBezTo>
                      <a:pt x="7841949" y="409758"/>
                      <a:pt x="7808907" y="442800"/>
                      <a:pt x="7768148" y="442800"/>
                    </a:cubicBezTo>
                    <a:lnTo>
                      <a:pt x="73801" y="442800"/>
                    </a:lnTo>
                    <a:cubicBezTo>
                      <a:pt x="33042" y="442800"/>
                      <a:pt x="0" y="409758"/>
                      <a:pt x="0" y="368999"/>
                    </a:cubicBezTo>
                    <a:lnTo>
                      <a:pt x="0" y="7380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18023" tIns="21616" rIns="318023" bIns="21616" numCol="1" spcCol="1270" anchor="ctr" anchorCtr="0">
                <a:noAutofit/>
              </a:bodyPr>
              <a:lstStyle/>
              <a:p>
                <a:pPr marL="0" lvl="0" indent="0" algn="l" defTabSz="666750">
                  <a:lnSpc>
                    <a:spcPct val="90000"/>
                  </a:lnSpc>
                  <a:spcBef>
                    <a:spcPct val="0"/>
                  </a:spcBef>
                  <a:spcAft>
                    <a:spcPct val="35000"/>
                  </a:spcAft>
                  <a:buNone/>
                </a:pPr>
                <a:r>
                  <a:rPr lang="en-US" sz="1500" kern="1200" dirty="0"/>
                  <a:t>Solution needs to scale</a:t>
                </a:r>
              </a:p>
            </p:txBody>
          </p:sp>
        </p:grpSp>
      </p:grpSp>
      <p:pic>
        <p:nvPicPr>
          <p:cNvPr id="1032" name="Picture 8" descr="http://makerzone.mathworks.com/files/2014/07/featureImage1.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72443" y="5470544"/>
            <a:ext cx="1423044" cy="937618"/>
          </a:xfrm>
          <a:prstGeom prst="rect">
            <a:avLst/>
          </a:prstGeom>
          <a:ln>
            <a:solidFill>
              <a:schemeClr val="tx1"/>
            </a:solidFill>
          </a:ln>
          <a:effectLst>
            <a:outerShdw blurRad="292100" dist="139700" dir="2700000" sx="96000" sy="96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http://blogs.mathworks.com/images/loren/2016/nyc2015.gif"/>
          <p:cNvPicPr>
            <a:picLocks noChangeAspect="1" noChangeArrowheads="1" noCrop="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53746" y="5470544"/>
            <a:ext cx="1420661" cy="937617"/>
          </a:xfrm>
          <a:prstGeom prst="rect">
            <a:avLst/>
          </a:prstGeom>
          <a:ln>
            <a:solidFill>
              <a:schemeClr val="tx1"/>
            </a:solidFill>
          </a:ln>
          <a:effectLst>
            <a:outerShdw blurRad="292100" dist="139700" dir="2700000" sx="96000" sy="96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11"/>
          <a:stretch>
            <a:fillRect/>
          </a:stretch>
        </p:blipFill>
        <p:spPr>
          <a:xfrm>
            <a:off x="6031593" y="5470940"/>
            <a:ext cx="1413762" cy="927332"/>
          </a:xfrm>
          <a:prstGeom prst="rect">
            <a:avLst/>
          </a:prstGeom>
          <a:ln>
            <a:solidFill>
              <a:schemeClr val="tx1"/>
            </a:solidFill>
          </a:ln>
          <a:effectLst>
            <a:outerShdw blurRad="292100" dist="139700" dir="2700000" sx="96000" sy="96000" algn="tl" rotWithShape="0">
              <a:srgbClr val="333333">
                <a:alpha val="65000"/>
              </a:srgbClr>
            </a:outerShdw>
          </a:effectLst>
        </p:spPr>
      </p:pic>
      <p:sp>
        <p:nvSpPr>
          <p:cNvPr id="39" name="TextBox 38"/>
          <p:cNvSpPr txBox="1"/>
          <p:nvPr/>
        </p:nvSpPr>
        <p:spPr>
          <a:xfrm>
            <a:off x="1471268" y="6456413"/>
            <a:ext cx="1053494" cy="276999"/>
          </a:xfrm>
          <a:prstGeom prst="rect">
            <a:avLst/>
          </a:prstGeom>
          <a:noFill/>
        </p:spPr>
        <p:txBody>
          <a:bodyPr wrap="none" rtlCol="0">
            <a:spAutoFit/>
          </a:bodyPr>
          <a:lstStyle/>
          <a:p>
            <a:pPr algn="ctr"/>
            <a:r>
              <a:rPr lang="en-US" sz="1200" dirty="0" err="1">
                <a:latin typeface="Arial" pitchFamily="34" charset="0"/>
                <a:cs typeface="Arial" pitchFamily="34" charset="0"/>
              </a:rPr>
              <a:t>IoT</a:t>
            </a:r>
            <a:r>
              <a:rPr lang="en-US" sz="1200" dirty="0">
                <a:latin typeface="Arial" pitchFamily="34" charset="0"/>
                <a:cs typeface="Arial" pitchFamily="34" charset="0"/>
              </a:rPr>
              <a:t> Analytics</a:t>
            </a:r>
          </a:p>
        </p:txBody>
      </p:sp>
      <p:sp>
        <p:nvSpPr>
          <p:cNvPr id="40" name="TextBox 39"/>
          <p:cNvSpPr txBox="1"/>
          <p:nvPr/>
        </p:nvSpPr>
        <p:spPr>
          <a:xfrm>
            <a:off x="3733029" y="6437414"/>
            <a:ext cx="1256048" cy="276999"/>
          </a:xfrm>
          <a:prstGeom prst="rect">
            <a:avLst/>
          </a:prstGeom>
          <a:noFill/>
        </p:spPr>
        <p:txBody>
          <a:bodyPr wrap="none" rtlCol="0">
            <a:spAutoFit/>
          </a:bodyPr>
          <a:lstStyle/>
          <a:p>
            <a:pPr algn="ctr"/>
            <a:r>
              <a:rPr lang="en-US" sz="1200" dirty="0">
                <a:latin typeface="Arial" pitchFamily="34" charset="0"/>
                <a:cs typeface="Arial" pitchFamily="34" charset="0"/>
              </a:rPr>
              <a:t>Taxi Availability</a:t>
            </a:r>
          </a:p>
        </p:txBody>
      </p:sp>
      <p:sp>
        <p:nvSpPr>
          <p:cNvPr id="41" name="TextBox 40"/>
          <p:cNvSpPr txBox="1"/>
          <p:nvPr/>
        </p:nvSpPr>
        <p:spPr>
          <a:xfrm>
            <a:off x="5999994" y="6456413"/>
            <a:ext cx="1539204" cy="276999"/>
          </a:xfrm>
          <a:prstGeom prst="rect">
            <a:avLst/>
          </a:prstGeom>
          <a:noFill/>
        </p:spPr>
        <p:txBody>
          <a:bodyPr wrap="none" rtlCol="0">
            <a:spAutoFit/>
          </a:bodyPr>
          <a:lstStyle/>
          <a:p>
            <a:pPr algn="ctr"/>
            <a:r>
              <a:rPr lang="en-US" sz="1200" dirty="0">
                <a:latin typeface="Arial" pitchFamily="34" charset="0"/>
                <a:cs typeface="Arial" pitchFamily="34" charset="0"/>
              </a:rPr>
              <a:t>Airline Flight Delays</a:t>
            </a:r>
          </a:p>
        </p:txBody>
      </p:sp>
    </p:spTree>
    <p:extLst>
      <p:ext uri="{BB962C8B-B14F-4D97-AF65-F5344CB8AC3E}">
        <p14:creationId xmlns:p14="http://schemas.microsoft.com/office/powerpoint/2010/main" val="209187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827774" y="2363249"/>
            <a:ext cx="182880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err="1">
                <a:solidFill>
                  <a:schemeClr val="tx1"/>
                </a:solidFill>
              </a:rPr>
              <a:t>Supervised</a:t>
            </a:r>
            <a:br>
              <a:rPr lang="fr-FR" sz="1600" b="1">
                <a:solidFill>
                  <a:schemeClr val="tx1"/>
                </a:solidFill>
              </a:rPr>
            </a:br>
            <a:r>
              <a:rPr lang="fr-FR" sz="1600" b="1">
                <a:solidFill>
                  <a:schemeClr val="tx1"/>
                </a:solidFill>
              </a:rPr>
              <a:t>Learning</a:t>
            </a:r>
          </a:p>
        </p:txBody>
      </p:sp>
      <p:sp>
        <p:nvSpPr>
          <p:cNvPr id="13" name="Rounded Rectangle 12"/>
          <p:cNvSpPr/>
          <p:nvPr/>
        </p:nvSpPr>
        <p:spPr>
          <a:xfrm>
            <a:off x="5389276" y="1830071"/>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Classification</a:t>
            </a:r>
          </a:p>
        </p:txBody>
      </p:sp>
      <p:sp>
        <p:nvSpPr>
          <p:cNvPr id="14" name="Rounded Rectangle 13"/>
          <p:cNvSpPr/>
          <p:nvPr/>
        </p:nvSpPr>
        <p:spPr>
          <a:xfrm>
            <a:off x="5389276" y="3008260"/>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a:solidFill>
                  <a:schemeClr val="tx1"/>
                </a:solidFill>
              </a:rPr>
              <a:t>Regression</a:t>
            </a:r>
          </a:p>
        </p:txBody>
      </p:sp>
      <p:cxnSp>
        <p:nvCxnSpPr>
          <p:cNvPr id="28" name="Straight Connector 27"/>
          <p:cNvCxnSpPr>
            <a:cxnSpLocks/>
            <a:stCxn id="11" idx="3"/>
            <a:endCxn id="13" idx="1"/>
          </p:cNvCxnSpPr>
          <p:nvPr/>
        </p:nvCxnSpPr>
        <p:spPr>
          <a:xfrm flipV="1">
            <a:off x="4656574" y="2195831"/>
            <a:ext cx="732702" cy="53317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stCxn id="11" idx="3"/>
            <a:endCxn id="14" idx="1"/>
          </p:cNvCxnSpPr>
          <p:nvPr/>
        </p:nvCxnSpPr>
        <p:spPr>
          <a:xfrm>
            <a:off x="4656574" y="2729009"/>
            <a:ext cx="732702" cy="64501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822247" y="3289118"/>
            <a:ext cx="1828800" cy="73152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itchFamily="34" charset="0"/>
                <a:cs typeface="Calibri" pitchFamily="34" charset="0"/>
              </a:rPr>
              <a:t>Develop </a:t>
            </a:r>
            <a:r>
              <a:rPr lang="en-US" sz="1400" b="1" dirty="0">
                <a:solidFill>
                  <a:schemeClr val="tx1"/>
                </a:solidFill>
                <a:latin typeface="Calibri" pitchFamily="34" charset="0"/>
                <a:cs typeface="Calibri" pitchFamily="34" charset="0"/>
              </a:rPr>
              <a:t>predictive</a:t>
            </a:r>
            <a:r>
              <a:rPr lang="en-US" sz="1400" dirty="0">
                <a:solidFill>
                  <a:schemeClr val="tx1"/>
                </a:solidFill>
                <a:latin typeface="Calibri" pitchFamily="34" charset="0"/>
                <a:cs typeface="Calibri" pitchFamily="34" charset="0"/>
              </a:rPr>
              <a:t> </a:t>
            </a:r>
            <a:r>
              <a:rPr lang="en-US" sz="1400" b="1" dirty="0">
                <a:solidFill>
                  <a:schemeClr val="tx1"/>
                </a:solidFill>
                <a:latin typeface="Calibri" pitchFamily="34" charset="0"/>
                <a:cs typeface="Calibri" pitchFamily="34" charset="0"/>
              </a:rPr>
              <a:t>model</a:t>
            </a:r>
            <a:r>
              <a:rPr lang="en-US" sz="1400" dirty="0">
                <a:solidFill>
                  <a:schemeClr val="tx1"/>
                </a:solidFill>
                <a:latin typeface="Calibri" pitchFamily="34" charset="0"/>
                <a:cs typeface="Calibri" pitchFamily="34" charset="0"/>
              </a:rPr>
              <a:t> based on both</a:t>
            </a:r>
            <a:br>
              <a:rPr lang="en-US" sz="1400" dirty="0">
                <a:solidFill>
                  <a:schemeClr val="tx1"/>
                </a:solidFill>
                <a:latin typeface="Calibri" pitchFamily="34" charset="0"/>
                <a:cs typeface="Calibri" pitchFamily="34" charset="0"/>
              </a:rPr>
            </a:br>
            <a:r>
              <a:rPr lang="en-US" sz="1400" b="1" dirty="0">
                <a:solidFill>
                  <a:schemeClr val="tx1"/>
                </a:solidFill>
                <a:latin typeface="Calibri" pitchFamily="34" charset="0"/>
                <a:cs typeface="Calibri" pitchFamily="34" charset="0"/>
              </a:rPr>
              <a:t>input and output </a:t>
            </a:r>
            <a:r>
              <a:rPr lang="en-US" sz="1400" dirty="0">
                <a:solidFill>
                  <a:schemeClr val="tx1"/>
                </a:solidFill>
                <a:latin typeface="Calibri" pitchFamily="34" charset="0"/>
                <a:cs typeface="Calibri" pitchFamily="34" charset="0"/>
              </a:rPr>
              <a:t>data</a:t>
            </a:r>
          </a:p>
        </p:txBody>
      </p:sp>
      <p:sp>
        <p:nvSpPr>
          <p:cNvPr id="2" name="Title 1"/>
          <p:cNvSpPr>
            <a:spLocks noGrp="1"/>
          </p:cNvSpPr>
          <p:nvPr>
            <p:ph type="title"/>
          </p:nvPr>
        </p:nvSpPr>
        <p:spPr/>
        <p:txBody>
          <a:bodyPr/>
          <a:lstStyle/>
          <a:p>
            <a:r>
              <a:rPr lang="en-US" sz="2800" noProof="0" dirty="0">
                <a:solidFill>
                  <a:srgbClr val="125687"/>
                </a:solidFill>
              </a:rPr>
              <a:t>Different Types of </a:t>
            </a:r>
            <a:r>
              <a:rPr lang="en-US" sz="2800" dirty="0">
                <a:solidFill>
                  <a:srgbClr val="125687"/>
                </a:solidFill>
              </a:rPr>
              <a:t>Machine </a:t>
            </a:r>
            <a:r>
              <a:rPr lang="en-US" sz="2800" noProof="0" dirty="0">
                <a:solidFill>
                  <a:srgbClr val="125687"/>
                </a:solidFill>
              </a:rPr>
              <a:t>Learning</a:t>
            </a:r>
            <a:endParaRPr lang="en-US" sz="2800" noProof="0" dirty="0"/>
          </a:p>
        </p:txBody>
      </p:sp>
      <p:sp>
        <p:nvSpPr>
          <p:cNvPr id="3" name="Rounded Rectangle 2"/>
          <p:cNvSpPr/>
          <p:nvPr/>
        </p:nvSpPr>
        <p:spPr>
          <a:xfrm>
            <a:off x="406806" y="3634622"/>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Machine</a:t>
            </a:r>
            <a:br>
              <a:rPr lang="fr-FR" sz="1600" b="1">
                <a:solidFill>
                  <a:schemeClr val="tx1"/>
                </a:solidFill>
              </a:rPr>
            </a:br>
            <a:r>
              <a:rPr lang="fr-FR" sz="1600" b="1">
                <a:solidFill>
                  <a:schemeClr val="tx1"/>
                </a:solidFill>
              </a:rPr>
              <a:t>Learning</a:t>
            </a:r>
          </a:p>
        </p:txBody>
      </p:sp>
      <p:sp>
        <p:nvSpPr>
          <p:cNvPr id="12" name="Rounded Rectangle 11"/>
          <p:cNvSpPr/>
          <p:nvPr/>
        </p:nvSpPr>
        <p:spPr>
          <a:xfrm>
            <a:off x="2840151" y="4763428"/>
            <a:ext cx="182880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Unsupervised</a:t>
            </a:r>
            <a:br>
              <a:rPr lang="fr-FR" sz="1600" b="1">
                <a:solidFill>
                  <a:schemeClr val="tx1"/>
                </a:solidFill>
              </a:rPr>
            </a:br>
            <a:r>
              <a:rPr lang="fr-FR" sz="1600" b="1">
                <a:solidFill>
                  <a:schemeClr val="tx1"/>
                </a:solidFill>
              </a:rPr>
              <a:t>Learning</a:t>
            </a:r>
          </a:p>
        </p:txBody>
      </p:sp>
      <p:sp>
        <p:nvSpPr>
          <p:cNvPr id="15" name="Rounded Rectangle 14"/>
          <p:cNvSpPr/>
          <p:nvPr/>
        </p:nvSpPr>
        <p:spPr>
          <a:xfrm>
            <a:off x="5427023" y="4762964"/>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Clustering</a:t>
            </a:r>
          </a:p>
        </p:txBody>
      </p:sp>
      <p:cxnSp>
        <p:nvCxnSpPr>
          <p:cNvPr id="20" name="Straight Connector 19"/>
          <p:cNvCxnSpPr>
            <a:cxnSpLocks/>
            <a:stCxn id="3" idx="3"/>
            <a:endCxn id="11" idx="1"/>
          </p:cNvCxnSpPr>
          <p:nvPr/>
        </p:nvCxnSpPr>
        <p:spPr>
          <a:xfrm flipV="1">
            <a:off x="1961286" y="2729009"/>
            <a:ext cx="866488" cy="12713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 idx="3"/>
            <a:endCxn id="12" idx="1"/>
          </p:cNvCxnSpPr>
          <p:nvPr/>
        </p:nvCxnSpPr>
        <p:spPr>
          <a:xfrm>
            <a:off x="1961286" y="4000382"/>
            <a:ext cx="878865" cy="112880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15" idx="1"/>
          </p:cNvCxnSpPr>
          <p:nvPr/>
        </p:nvCxnSpPr>
        <p:spPr>
          <a:xfrm flipV="1">
            <a:off x="4668951" y="5128724"/>
            <a:ext cx="758072" cy="46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2859994" y="5716509"/>
            <a:ext cx="1828800" cy="73152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itchFamily="34" charset="0"/>
                <a:cs typeface="Calibri" pitchFamily="34" charset="0"/>
              </a:rPr>
              <a:t>Group</a:t>
            </a:r>
            <a:r>
              <a:rPr lang="en-US" sz="1400" dirty="0">
                <a:solidFill>
                  <a:schemeClr val="tx1"/>
                </a:solidFill>
                <a:latin typeface="Calibri" pitchFamily="34" charset="0"/>
                <a:cs typeface="Calibri" pitchFamily="34" charset="0"/>
              </a:rPr>
              <a:t> and </a:t>
            </a:r>
            <a:r>
              <a:rPr lang="en-US" sz="1400" b="1" dirty="0">
                <a:solidFill>
                  <a:schemeClr val="tx1"/>
                </a:solidFill>
                <a:latin typeface="Calibri" pitchFamily="34" charset="0"/>
                <a:cs typeface="Calibri" pitchFamily="34" charset="0"/>
              </a:rPr>
              <a:t>interpret</a:t>
            </a:r>
            <a:r>
              <a:rPr lang="en-US" sz="1400" dirty="0">
                <a:solidFill>
                  <a:schemeClr val="tx1"/>
                </a:solidFill>
                <a:latin typeface="Calibri" pitchFamily="34" charset="0"/>
                <a:cs typeface="Calibri" pitchFamily="34" charset="0"/>
              </a:rPr>
              <a:t> data based only</a:t>
            </a:r>
            <a:br>
              <a:rPr lang="en-US" sz="1400" dirty="0">
                <a:solidFill>
                  <a:schemeClr val="tx1"/>
                </a:solidFill>
                <a:latin typeface="Calibri" pitchFamily="34" charset="0"/>
                <a:cs typeface="Calibri" pitchFamily="34" charset="0"/>
              </a:rPr>
            </a:br>
            <a:r>
              <a:rPr lang="en-US" sz="1400" dirty="0">
                <a:solidFill>
                  <a:schemeClr val="tx1"/>
                </a:solidFill>
                <a:latin typeface="Calibri" pitchFamily="34" charset="0"/>
                <a:cs typeface="Calibri" pitchFamily="34" charset="0"/>
              </a:rPr>
              <a:t>on input data</a:t>
            </a:r>
          </a:p>
        </p:txBody>
      </p:sp>
      <p:sp>
        <p:nvSpPr>
          <p:cNvPr id="36" name="TextBox 35"/>
          <p:cNvSpPr txBox="1"/>
          <p:nvPr/>
        </p:nvSpPr>
        <p:spPr>
          <a:xfrm>
            <a:off x="2976957" y="1095712"/>
            <a:ext cx="1610827" cy="307777"/>
          </a:xfrm>
          <a:prstGeom prst="rect">
            <a:avLst/>
          </a:prstGeom>
          <a:noFill/>
        </p:spPr>
        <p:txBody>
          <a:bodyPr wrap="none" rtlCol="0">
            <a:spAutoFit/>
          </a:bodyPr>
          <a:lstStyle/>
          <a:p>
            <a:pPr algn="ctr"/>
            <a:r>
              <a:rPr lang="en-US" sz="1400" b="1">
                <a:solidFill>
                  <a:schemeClr val="tx2"/>
                </a:solidFill>
                <a:latin typeface="Arial" pitchFamily="34" charset="0"/>
                <a:cs typeface="Arial" pitchFamily="34" charset="0"/>
              </a:rPr>
              <a:t>Type of Learning</a:t>
            </a:r>
          </a:p>
        </p:txBody>
      </p:sp>
      <p:sp>
        <p:nvSpPr>
          <p:cNvPr id="37" name="TextBox 36"/>
          <p:cNvSpPr txBox="1"/>
          <p:nvPr/>
        </p:nvSpPr>
        <p:spPr>
          <a:xfrm>
            <a:off x="5054038" y="1093640"/>
            <a:ext cx="2316404" cy="307777"/>
          </a:xfrm>
          <a:prstGeom prst="rect">
            <a:avLst/>
          </a:prstGeom>
          <a:noFill/>
        </p:spPr>
        <p:txBody>
          <a:bodyPr wrap="none" rtlCol="0">
            <a:spAutoFit/>
          </a:bodyPr>
          <a:lstStyle/>
          <a:p>
            <a:pPr algn="ctr"/>
            <a:r>
              <a:rPr lang="en-US" sz="1400" b="1">
                <a:solidFill>
                  <a:schemeClr val="tx2"/>
                </a:solidFill>
                <a:latin typeface="Arial" pitchFamily="34" charset="0"/>
                <a:cs typeface="Arial" pitchFamily="34" charset="0"/>
              </a:rPr>
              <a:t>Categories of Algorithms</a:t>
            </a:r>
          </a:p>
        </p:txBody>
      </p:sp>
      <p:sp>
        <p:nvSpPr>
          <p:cNvPr id="24" name="Rounded Rectangle 23"/>
          <p:cNvSpPr/>
          <p:nvPr/>
        </p:nvSpPr>
        <p:spPr>
          <a:xfrm>
            <a:off x="7180458" y="4710823"/>
            <a:ext cx="4566734" cy="7620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285750" indent="-285750" fontAlgn="ctr">
              <a:buFont typeface="Arial" panose="020B0604020202020204" pitchFamily="34" charset="0"/>
              <a:buChar char="•"/>
            </a:pPr>
            <a:r>
              <a:rPr lang="en-US"/>
              <a:t>Discover a good internal representation </a:t>
            </a:r>
          </a:p>
          <a:p>
            <a:pPr marL="285750" indent="-285750" fontAlgn="ctr">
              <a:buFont typeface="Arial" panose="020B0604020202020204" pitchFamily="34" charset="0"/>
              <a:buChar char="•"/>
            </a:pPr>
            <a:r>
              <a:rPr lang="en-US"/>
              <a:t>Learn a low dimensional representation</a:t>
            </a:r>
          </a:p>
        </p:txBody>
      </p:sp>
      <p:sp>
        <p:nvSpPr>
          <p:cNvPr id="26" name="Rounded Rectangle 25"/>
          <p:cNvSpPr/>
          <p:nvPr/>
        </p:nvSpPr>
        <p:spPr>
          <a:xfrm>
            <a:off x="7162433" y="3008260"/>
            <a:ext cx="4600576" cy="69144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285750" indent="-285750" fontAlgn="ctr">
              <a:buFont typeface="Arial" panose="020B0604020202020204" pitchFamily="34" charset="0"/>
              <a:buChar char="•"/>
            </a:pPr>
            <a:r>
              <a:rPr lang="en-US"/>
              <a:t>Output is a real number </a:t>
            </a:r>
            <a:br>
              <a:rPr lang="en-US"/>
            </a:br>
            <a:r>
              <a:rPr lang="en-US"/>
              <a:t>(temperature, stock prices). </a:t>
            </a:r>
          </a:p>
        </p:txBody>
      </p:sp>
      <p:sp>
        <p:nvSpPr>
          <p:cNvPr id="32" name="Rounded Rectangle 31"/>
          <p:cNvSpPr/>
          <p:nvPr/>
        </p:nvSpPr>
        <p:spPr>
          <a:xfrm>
            <a:off x="7162433" y="1830071"/>
            <a:ext cx="4566734" cy="691444"/>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285750" indent="-285750" fontAlgn="ctr">
              <a:buFont typeface="Arial" panose="020B0604020202020204" pitchFamily="34" charset="0"/>
              <a:buChar char="•"/>
            </a:pPr>
            <a:r>
              <a:rPr lang="en-US" dirty="0"/>
              <a:t>Output is a choice between classes</a:t>
            </a:r>
          </a:p>
          <a:p>
            <a:pPr marL="285750" indent="-285750" fontAlgn="ctr">
              <a:buFont typeface="Arial" panose="020B0604020202020204" pitchFamily="34" charset="0"/>
              <a:buChar char="•"/>
            </a:pPr>
            <a:r>
              <a:rPr lang="en-US" dirty="0"/>
              <a:t>(True, False) (Red, Blue, Green)</a:t>
            </a:r>
          </a:p>
        </p:txBody>
      </p:sp>
    </p:spTree>
    <p:extLst>
      <p:ext uri="{BB962C8B-B14F-4D97-AF65-F5344CB8AC3E}">
        <p14:creationId xmlns:p14="http://schemas.microsoft.com/office/powerpoint/2010/main" val="1494501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827774" y="2363249"/>
            <a:ext cx="182880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err="1">
                <a:solidFill>
                  <a:schemeClr val="tx1"/>
                </a:solidFill>
              </a:rPr>
              <a:t>Supervised</a:t>
            </a:r>
            <a:br>
              <a:rPr lang="fr-FR" sz="1600" b="1">
                <a:solidFill>
                  <a:schemeClr val="tx1"/>
                </a:solidFill>
              </a:rPr>
            </a:br>
            <a:r>
              <a:rPr lang="fr-FR" sz="1600" b="1">
                <a:solidFill>
                  <a:schemeClr val="tx1"/>
                </a:solidFill>
              </a:rPr>
              <a:t>Learning</a:t>
            </a:r>
          </a:p>
        </p:txBody>
      </p:sp>
      <p:sp>
        <p:nvSpPr>
          <p:cNvPr id="13" name="Rounded Rectangle 12"/>
          <p:cNvSpPr/>
          <p:nvPr/>
        </p:nvSpPr>
        <p:spPr>
          <a:xfrm>
            <a:off x="5389276" y="1830071"/>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Classification</a:t>
            </a:r>
          </a:p>
        </p:txBody>
      </p:sp>
      <p:sp>
        <p:nvSpPr>
          <p:cNvPr id="14" name="Rounded Rectangle 13"/>
          <p:cNvSpPr/>
          <p:nvPr/>
        </p:nvSpPr>
        <p:spPr>
          <a:xfrm>
            <a:off x="5389276" y="3008260"/>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a:solidFill>
                  <a:schemeClr val="tx1"/>
                </a:solidFill>
              </a:rPr>
              <a:t>Regression</a:t>
            </a:r>
          </a:p>
        </p:txBody>
      </p:sp>
      <p:cxnSp>
        <p:nvCxnSpPr>
          <p:cNvPr id="28" name="Straight Connector 27"/>
          <p:cNvCxnSpPr>
            <a:cxnSpLocks/>
            <a:stCxn id="11" idx="3"/>
            <a:endCxn id="13" idx="1"/>
          </p:cNvCxnSpPr>
          <p:nvPr/>
        </p:nvCxnSpPr>
        <p:spPr>
          <a:xfrm flipV="1">
            <a:off x="4656574" y="2195831"/>
            <a:ext cx="732702" cy="53317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stCxn id="11" idx="3"/>
            <a:endCxn id="14" idx="1"/>
          </p:cNvCxnSpPr>
          <p:nvPr/>
        </p:nvCxnSpPr>
        <p:spPr>
          <a:xfrm>
            <a:off x="4656574" y="2729009"/>
            <a:ext cx="732702" cy="64501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822247" y="3289118"/>
            <a:ext cx="1828800" cy="73152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itchFamily="34" charset="0"/>
                <a:cs typeface="Calibri" pitchFamily="34" charset="0"/>
              </a:rPr>
              <a:t>Develop </a:t>
            </a:r>
            <a:r>
              <a:rPr lang="en-US" sz="1400" b="1" dirty="0">
                <a:solidFill>
                  <a:schemeClr val="tx1"/>
                </a:solidFill>
                <a:latin typeface="Calibri" pitchFamily="34" charset="0"/>
                <a:cs typeface="Calibri" pitchFamily="34" charset="0"/>
              </a:rPr>
              <a:t>predictive</a:t>
            </a:r>
            <a:r>
              <a:rPr lang="en-US" sz="1400" dirty="0">
                <a:solidFill>
                  <a:schemeClr val="tx1"/>
                </a:solidFill>
                <a:latin typeface="Calibri" pitchFamily="34" charset="0"/>
                <a:cs typeface="Calibri" pitchFamily="34" charset="0"/>
              </a:rPr>
              <a:t> </a:t>
            </a:r>
            <a:r>
              <a:rPr lang="en-US" sz="1400" b="1" dirty="0">
                <a:solidFill>
                  <a:schemeClr val="tx1"/>
                </a:solidFill>
                <a:latin typeface="Calibri" pitchFamily="34" charset="0"/>
                <a:cs typeface="Calibri" pitchFamily="34" charset="0"/>
              </a:rPr>
              <a:t>model</a:t>
            </a:r>
            <a:r>
              <a:rPr lang="en-US" sz="1400" dirty="0">
                <a:solidFill>
                  <a:schemeClr val="tx1"/>
                </a:solidFill>
                <a:latin typeface="Calibri" pitchFamily="34" charset="0"/>
                <a:cs typeface="Calibri" pitchFamily="34" charset="0"/>
              </a:rPr>
              <a:t> based on both</a:t>
            </a:r>
            <a:br>
              <a:rPr lang="en-US" sz="1400" dirty="0">
                <a:solidFill>
                  <a:schemeClr val="tx1"/>
                </a:solidFill>
                <a:latin typeface="Calibri" pitchFamily="34" charset="0"/>
                <a:cs typeface="Calibri" pitchFamily="34" charset="0"/>
              </a:rPr>
            </a:br>
            <a:r>
              <a:rPr lang="en-US" sz="1400" b="1" dirty="0">
                <a:solidFill>
                  <a:schemeClr val="tx1"/>
                </a:solidFill>
                <a:latin typeface="Calibri" pitchFamily="34" charset="0"/>
                <a:cs typeface="Calibri" pitchFamily="34" charset="0"/>
              </a:rPr>
              <a:t>input and output </a:t>
            </a:r>
            <a:r>
              <a:rPr lang="en-US" sz="1400" dirty="0">
                <a:solidFill>
                  <a:schemeClr val="tx1"/>
                </a:solidFill>
                <a:latin typeface="Calibri" pitchFamily="34" charset="0"/>
                <a:cs typeface="Calibri" pitchFamily="34" charset="0"/>
              </a:rPr>
              <a:t>data</a:t>
            </a:r>
          </a:p>
        </p:txBody>
      </p:sp>
      <p:sp>
        <p:nvSpPr>
          <p:cNvPr id="2" name="Title 1"/>
          <p:cNvSpPr>
            <a:spLocks noGrp="1"/>
          </p:cNvSpPr>
          <p:nvPr>
            <p:ph type="title"/>
          </p:nvPr>
        </p:nvSpPr>
        <p:spPr/>
        <p:txBody>
          <a:bodyPr/>
          <a:lstStyle/>
          <a:p>
            <a:r>
              <a:rPr lang="en-US" sz="2800" noProof="0" dirty="0">
                <a:solidFill>
                  <a:srgbClr val="125687"/>
                </a:solidFill>
              </a:rPr>
              <a:t>Different Types of </a:t>
            </a:r>
            <a:r>
              <a:rPr lang="en-US" sz="2800" dirty="0">
                <a:solidFill>
                  <a:srgbClr val="125687"/>
                </a:solidFill>
              </a:rPr>
              <a:t>Machine </a:t>
            </a:r>
            <a:r>
              <a:rPr lang="en-US" sz="2800" noProof="0" dirty="0">
                <a:solidFill>
                  <a:srgbClr val="125687"/>
                </a:solidFill>
              </a:rPr>
              <a:t>Learning</a:t>
            </a:r>
            <a:endParaRPr lang="en-US" sz="2800" noProof="0" dirty="0"/>
          </a:p>
        </p:txBody>
      </p:sp>
      <p:sp>
        <p:nvSpPr>
          <p:cNvPr id="3" name="Rounded Rectangle 2"/>
          <p:cNvSpPr/>
          <p:nvPr/>
        </p:nvSpPr>
        <p:spPr>
          <a:xfrm>
            <a:off x="406806" y="3634622"/>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Machine</a:t>
            </a:r>
            <a:br>
              <a:rPr lang="fr-FR" sz="1600" b="1">
                <a:solidFill>
                  <a:schemeClr val="tx1"/>
                </a:solidFill>
              </a:rPr>
            </a:br>
            <a:r>
              <a:rPr lang="fr-FR" sz="1600" b="1">
                <a:solidFill>
                  <a:schemeClr val="tx1"/>
                </a:solidFill>
              </a:rPr>
              <a:t>Learning</a:t>
            </a:r>
          </a:p>
        </p:txBody>
      </p:sp>
      <p:sp>
        <p:nvSpPr>
          <p:cNvPr id="12" name="Rounded Rectangle 11"/>
          <p:cNvSpPr/>
          <p:nvPr/>
        </p:nvSpPr>
        <p:spPr>
          <a:xfrm>
            <a:off x="2840151" y="4763428"/>
            <a:ext cx="182880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Unsupervised</a:t>
            </a:r>
            <a:br>
              <a:rPr lang="fr-FR" sz="1600" b="1">
                <a:solidFill>
                  <a:schemeClr val="tx1"/>
                </a:solidFill>
              </a:rPr>
            </a:br>
            <a:r>
              <a:rPr lang="fr-FR" sz="1600" b="1">
                <a:solidFill>
                  <a:schemeClr val="tx1"/>
                </a:solidFill>
              </a:rPr>
              <a:t>Learning</a:t>
            </a:r>
          </a:p>
        </p:txBody>
      </p:sp>
      <p:sp>
        <p:nvSpPr>
          <p:cNvPr id="15" name="Rounded Rectangle 14"/>
          <p:cNvSpPr/>
          <p:nvPr/>
        </p:nvSpPr>
        <p:spPr>
          <a:xfrm>
            <a:off x="5427023" y="4762964"/>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Clustering</a:t>
            </a:r>
          </a:p>
        </p:txBody>
      </p:sp>
      <p:cxnSp>
        <p:nvCxnSpPr>
          <p:cNvPr id="20" name="Straight Connector 19"/>
          <p:cNvCxnSpPr>
            <a:cxnSpLocks/>
            <a:stCxn id="3" idx="3"/>
            <a:endCxn id="11" idx="1"/>
          </p:cNvCxnSpPr>
          <p:nvPr/>
        </p:nvCxnSpPr>
        <p:spPr>
          <a:xfrm flipV="1">
            <a:off x="1961286" y="2729009"/>
            <a:ext cx="866488" cy="12713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 idx="3"/>
            <a:endCxn id="12" idx="1"/>
          </p:cNvCxnSpPr>
          <p:nvPr/>
        </p:nvCxnSpPr>
        <p:spPr>
          <a:xfrm>
            <a:off x="1961286" y="4000382"/>
            <a:ext cx="878865" cy="112880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15" idx="1"/>
          </p:cNvCxnSpPr>
          <p:nvPr/>
        </p:nvCxnSpPr>
        <p:spPr>
          <a:xfrm flipV="1">
            <a:off x="4668951" y="5128724"/>
            <a:ext cx="758072" cy="46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2859994" y="5716509"/>
            <a:ext cx="1828800" cy="73152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itchFamily="34" charset="0"/>
                <a:cs typeface="Calibri" pitchFamily="34" charset="0"/>
              </a:rPr>
              <a:t>Group</a:t>
            </a:r>
            <a:r>
              <a:rPr lang="en-US" sz="1400" dirty="0">
                <a:solidFill>
                  <a:schemeClr val="tx1"/>
                </a:solidFill>
                <a:latin typeface="Calibri" pitchFamily="34" charset="0"/>
                <a:cs typeface="Calibri" pitchFamily="34" charset="0"/>
              </a:rPr>
              <a:t> and </a:t>
            </a:r>
            <a:r>
              <a:rPr lang="en-US" sz="1400" b="1" dirty="0">
                <a:solidFill>
                  <a:schemeClr val="tx1"/>
                </a:solidFill>
                <a:latin typeface="Calibri" pitchFamily="34" charset="0"/>
                <a:cs typeface="Calibri" pitchFamily="34" charset="0"/>
              </a:rPr>
              <a:t>interpret</a:t>
            </a:r>
            <a:r>
              <a:rPr lang="en-US" sz="1400" dirty="0">
                <a:solidFill>
                  <a:schemeClr val="tx1"/>
                </a:solidFill>
                <a:latin typeface="Calibri" pitchFamily="34" charset="0"/>
                <a:cs typeface="Calibri" pitchFamily="34" charset="0"/>
              </a:rPr>
              <a:t> data based only</a:t>
            </a:r>
            <a:br>
              <a:rPr lang="en-US" sz="1400" dirty="0">
                <a:solidFill>
                  <a:schemeClr val="tx1"/>
                </a:solidFill>
                <a:latin typeface="Calibri" pitchFamily="34" charset="0"/>
                <a:cs typeface="Calibri" pitchFamily="34" charset="0"/>
              </a:rPr>
            </a:br>
            <a:r>
              <a:rPr lang="en-US" sz="1400" dirty="0">
                <a:solidFill>
                  <a:schemeClr val="tx1"/>
                </a:solidFill>
                <a:latin typeface="Calibri" pitchFamily="34" charset="0"/>
                <a:cs typeface="Calibri" pitchFamily="34" charset="0"/>
              </a:rPr>
              <a:t>on input data</a:t>
            </a:r>
          </a:p>
        </p:txBody>
      </p:sp>
      <p:sp>
        <p:nvSpPr>
          <p:cNvPr id="36" name="TextBox 35"/>
          <p:cNvSpPr txBox="1"/>
          <p:nvPr/>
        </p:nvSpPr>
        <p:spPr>
          <a:xfrm>
            <a:off x="2976957" y="1095712"/>
            <a:ext cx="1610827" cy="307777"/>
          </a:xfrm>
          <a:prstGeom prst="rect">
            <a:avLst/>
          </a:prstGeom>
          <a:noFill/>
        </p:spPr>
        <p:txBody>
          <a:bodyPr wrap="none" rtlCol="0">
            <a:spAutoFit/>
          </a:bodyPr>
          <a:lstStyle/>
          <a:p>
            <a:pPr algn="ctr"/>
            <a:r>
              <a:rPr lang="en-US" sz="1400" b="1">
                <a:solidFill>
                  <a:schemeClr val="tx2"/>
                </a:solidFill>
                <a:latin typeface="Arial" pitchFamily="34" charset="0"/>
                <a:cs typeface="Arial" pitchFamily="34" charset="0"/>
              </a:rPr>
              <a:t>Type of Learning</a:t>
            </a:r>
          </a:p>
        </p:txBody>
      </p:sp>
      <p:sp>
        <p:nvSpPr>
          <p:cNvPr id="37" name="TextBox 36"/>
          <p:cNvSpPr txBox="1"/>
          <p:nvPr/>
        </p:nvSpPr>
        <p:spPr>
          <a:xfrm>
            <a:off x="5054038" y="1093640"/>
            <a:ext cx="2316404" cy="307777"/>
          </a:xfrm>
          <a:prstGeom prst="rect">
            <a:avLst/>
          </a:prstGeom>
          <a:noFill/>
        </p:spPr>
        <p:txBody>
          <a:bodyPr wrap="none" rtlCol="0">
            <a:spAutoFit/>
          </a:bodyPr>
          <a:lstStyle/>
          <a:p>
            <a:pPr algn="ctr"/>
            <a:r>
              <a:rPr lang="en-US" sz="1400" b="1">
                <a:solidFill>
                  <a:schemeClr val="tx2"/>
                </a:solidFill>
                <a:latin typeface="Arial" pitchFamily="34" charset="0"/>
                <a:cs typeface="Arial" pitchFamily="34" charset="0"/>
              </a:rPr>
              <a:t>Categories of Algorithms</a:t>
            </a:r>
          </a:p>
        </p:txBody>
      </p:sp>
      <p:sp>
        <p:nvSpPr>
          <p:cNvPr id="7" name="Rounded Rectangle 23">
            <a:extLst>
              <a:ext uri="{FF2B5EF4-FFF2-40B4-BE49-F238E27FC236}">
                <a16:creationId xmlns:a16="http://schemas.microsoft.com/office/drawing/2014/main" id="{DF37D315-1B8F-A062-087A-32D6C2FAF066}"/>
              </a:ext>
            </a:extLst>
          </p:cNvPr>
          <p:cNvSpPr/>
          <p:nvPr/>
        </p:nvSpPr>
        <p:spPr>
          <a:xfrm>
            <a:off x="7180458" y="4747724"/>
            <a:ext cx="4566734" cy="762000"/>
          </a:xfrm>
          <a:prstGeom prst="roundRect">
            <a:avLst/>
          </a:prstGeom>
          <a:ln/>
        </p:spPr>
        <p:style>
          <a:lnRef idx="1">
            <a:schemeClr val="accent2"/>
          </a:lnRef>
          <a:fillRef idx="2">
            <a:schemeClr val="accent2"/>
          </a:fillRef>
          <a:effectRef idx="1">
            <a:schemeClr val="accent2"/>
          </a:effectRef>
          <a:fontRef idx="minor">
            <a:schemeClr val="dk1"/>
          </a:fontRef>
        </p:style>
        <p:txBody>
          <a:bodyPr rtlCol="0" anchor="ctr"/>
          <a:lstStyle/>
          <a:p>
            <a:pPr marL="285750" indent="-285750" fontAlgn="ctr">
              <a:buFont typeface="Arial" panose="020B0604020202020204" pitchFamily="34" charset="0"/>
              <a:buChar char="•"/>
            </a:pPr>
            <a:r>
              <a:rPr lang="en-US" sz="1600" dirty="0"/>
              <a:t>k-means, k-medoids, Hierarchical, Gaussian Mixture Models, Nearest Neighbors, Hidden Markov Models</a:t>
            </a:r>
          </a:p>
        </p:txBody>
      </p:sp>
      <p:sp>
        <p:nvSpPr>
          <p:cNvPr id="8" name="Rounded Rectangle 25">
            <a:extLst>
              <a:ext uri="{FF2B5EF4-FFF2-40B4-BE49-F238E27FC236}">
                <a16:creationId xmlns:a16="http://schemas.microsoft.com/office/drawing/2014/main" id="{7C964C7B-7E54-EAE7-5D75-D25090B500AF}"/>
              </a:ext>
            </a:extLst>
          </p:cNvPr>
          <p:cNvSpPr/>
          <p:nvPr/>
        </p:nvSpPr>
        <p:spPr>
          <a:xfrm>
            <a:off x="7184618" y="3018973"/>
            <a:ext cx="4600576" cy="69144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285750" indent="-285750" fontAlgn="ctr">
              <a:buFont typeface="Arial" panose="020B0604020202020204" pitchFamily="34" charset="0"/>
              <a:buChar char="•"/>
            </a:pPr>
            <a:r>
              <a:rPr lang="en-US" sz="1400" dirty="0"/>
              <a:t>Linear Regression, Generalized Linear Regression, Nonlinear Regression, Mixed-Effects, Stepwise, Gaussian Process Regression</a:t>
            </a:r>
          </a:p>
        </p:txBody>
      </p:sp>
      <p:sp>
        <p:nvSpPr>
          <p:cNvPr id="9" name="Rounded Rectangle 31">
            <a:extLst>
              <a:ext uri="{FF2B5EF4-FFF2-40B4-BE49-F238E27FC236}">
                <a16:creationId xmlns:a16="http://schemas.microsoft.com/office/drawing/2014/main" id="{93E1043F-30EB-2EDE-2801-6F4029133F20}"/>
              </a:ext>
            </a:extLst>
          </p:cNvPr>
          <p:cNvSpPr/>
          <p:nvPr/>
        </p:nvSpPr>
        <p:spPr>
          <a:xfrm>
            <a:off x="7180458" y="1849767"/>
            <a:ext cx="4566734" cy="691444"/>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marL="285750" indent="-285750" fontAlgn="ctr">
              <a:buFont typeface="Arial" panose="020B0604020202020204" pitchFamily="34" charset="0"/>
              <a:buChar char="•"/>
            </a:pPr>
            <a:r>
              <a:rPr lang="en-US" sz="1600" dirty="0"/>
              <a:t>Decision Trees, Nearest Neighbor, Support Vector Machines, Ensemble Methods, Discriminant Analysis</a:t>
            </a:r>
          </a:p>
        </p:txBody>
      </p:sp>
    </p:spTree>
    <p:extLst>
      <p:ext uri="{BB962C8B-B14F-4D97-AF65-F5344CB8AC3E}">
        <p14:creationId xmlns:p14="http://schemas.microsoft.com/office/powerpoint/2010/main" val="1797988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2827774" y="2363249"/>
            <a:ext cx="182880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err="1">
                <a:solidFill>
                  <a:schemeClr val="tx1"/>
                </a:solidFill>
              </a:rPr>
              <a:t>Supervised</a:t>
            </a:r>
            <a:br>
              <a:rPr lang="fr-FR" sz="1600" b="1">
                <a:solidFill>
                  <a:schemeClr val="tx1"/>
                </a:solidFill>
              </a:rPr>
            </a:br>
            <a:r>
              <a:rPr lang="fr-FR" sz="1600" b="1">
                <a:solidFill>
                  <a:schemeClr val="tx1"/>
                </a:solidFill>
              </a:rPr>
              <a:t>Learning</a:t>
            </a:r>
          </a:p>
        </p:txBody>
      </p:sp>
      <p:sp>
        <p:nvSpPr>
          <p:cNvPr id="13" name="Rounded Rectangle 12"/>
          <p:cNvSpPr/>
          <p:nvPr/>
        </p:nvSpPr>
        <p:spPr>
          <a:xfrm>
            <a:off x="5389276" y="1830071"/>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Classification</a:t>
            </a:r>
          </a:p>
        </p:txBody>
      </p:sp>
      <p:sp>
        <p:nvSpPr>
          <p:cNvPr id="14" name="Rounded Rectangle 13"/>
          <p:cNvSpPr/>
          <p:nvPr/>
        </p:nvSpPr>
        <p:spPr>
          <a:xfrm>
            <a:off x="5389276" y="3008260"/>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dirty="0">
                <a:solidFill>
                  <a:schemeClr val="tx1"/>
                </a:solidFill>
              </a:rPr>
              <a:t>Regression</a:t>
            </a:r>
          </a:p>
        </p:txBody>
      </p:sp>
      <p:cxnSp>
        <p:nvCxnSpPr>
          <p:cNvPr id="28" name="Straight Connector 27"/>
          <p:cNvCxnSpPr>
            <a:cxnSpLocks/>
            <a:stCxn id="11" idx="3"/>
            <a:endCxn id="13" idx="1"/>
          </p:cNvCxnSpPr>
          <p:nvPr/>
        </p:nvCxnSpPr>
        <p:spPr>
          <a:xfrm flipV="1">
            <a:off x="4656574" y="2195831"/>
            <a:ext cx="732702" cy="533178"/>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cxnSpLocks/>
            <a:stCxn id="11" idx="3"/>
            <a:endCxn id="14" idx="1"/>
          </p:cNvCxnSpPr>
          <p:nvPr/>
        </p:nvCxnSpPr>
        <p:spPr>
          <a:xfrm>
            <a:off x="4656574" y="2729009"/>
            <a:ext cx="732702" cy="645011"/>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a:xfrm>
            <a:off x="2822247" y="3289118"/>
            <a:ext cx="1828800" cy="73152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Calibri" pitchFamily="34" charset="0"/>
                <a:cs typeface="Calibri" pitchFamily="34" charset="0"/>
              </a:rPr>
              <a:t>Develop </a:t>
            </a:r>
            <a:r>
              <a:rPr lang="en-US" sz="1400" b="1" dirty="0">
                <a:solidFill>
                  <a:schemeClr val="tx1"/>
                </a:solidFill>
                <a:latin typeface="Calibri" pitchFamily="34" charset="0"/>
                <a:cs typeface="Calibri" pitchFamily="34" charset="0"/>
              </a:rPr>
              <a:t>predictive</a:t>
            </a:r>
            <a:r>
              <a:rPr lang="en-US" sz="1400" dirty="0">
                <a:solidFill>
                  <a:schemeClr val="tx1"/>
                </a:solidFill>
                <a:latin typeface="Calibri" pitchFamily="34" charset="0"/>
                <a:cs typeface="Calibri" pitchFamily="34" charset="0"/>
              </a:rPr>
              <a:t> </a:t>
            </a:r>
            <a:r>
              <a:rPr lang="en-US" sz="1400" b="1" dirty="0">
                <a:solidFill>
                  <a:schemeClr val="tx1"/>
                </a:solidFill>
                <a:latin typeface="Calibri" pitchFamily="34" charset="0"/>
                <a:cs typeface="Calibri" pitchFamily="34" charset="0"/>
              </a:rPr>
              <a:t>model</a:t>
            </a:r>
            <a:r>
              <a:rPr lang="en-US" sz="1400" dirty="0">
                <a:solidFill>
                  <a:schemeClr val="tx1"/>
                </a:solidFill>
                <a:latin typeface="Calibri" pitchFamily="34" charset="0"/>
                <a:cs typeface="Calibri" pitchFamily="34" charset="0"/>
              </a:rPr>
              <a:t> based on both</a:t>
            </a:r>
            <a:br>
              <a:rPr lang="en-US" sz="1400" dirty="0">
                <a:solidFill>
                  <a:schemeClr val="tx1"/>
                </a:solidFill>
                <a:latin typeface="Calibri" pitchFamily="34" charset="0"/>
                <a:cs typeface="Calibri" pitchFamily="34" charset="0"/>
              </a:rPr>
            </a:br>
            <a:r>
              <a:rPr lang="en-US" sz="1400" b="1" dirty="0">
                <a:solidFill>
                  <a:schemeClr val="tx1"/>
                </a:solidFill>
                <a:latin typeface="Calibri" pitchFamily="34" charset="0"/>
                <a:cs typeface="Calibri" pitchFamily="34" charset="0"/>
              </a:rPr>
              <a:t>input and output </a:t>
            </a:r>
            <a:r>
              <a:rPr lang="en-US" sz="1400" dirty="0">
                <a:solidFill>
                  <a:schemeClr val="tx1"/>
                </a:solidFill>
                <a:latin typeface="Calibri" pitchFamily="34" charset="0"/>
                <a:cs typeface="Calibri" pitchFamily="34" charset="0"/>
              </a:rPr>
              <a:t>data</a:t>
            </a:r>
          </a:p>
        </p:txBody>
      </p:sp>
      <p:sp>
        <p:nvSpPr>
          <p:cNvPr id="2" name="Title 1"/>
          <p:cNvSpPr>
            <a:spLocks noGrp="1"/>
          </p:cNvSpPr>
          <p:nvPr>
            <p:ph type="title"/>
          </p:nvPr>
        </p:nvSpPr>
        <p:spPr/>
        <p:txBody>
          <a:bodyPr/>
          <a:lstStyle/>
          <a:p>
            <a:r>
              <a:rPr lang="en-US" sz="2800" noProof="0" dirty="0">
                <a:solidFill>
                  <a:srgbClr val="125687"/>
                </a:solidFill>
              </a:rPr>
              <a:t>Different Types of </a:t>
            </a:r>
            <a:r>
              <a:rPr lang="en-US" sz="2800" dirty="0">
                <a:solidFill>
                  <a:srgbClr val="125687"/>
                </a:solidFill>
              </a:rPr>
              <a:t>Machine </a:t>
            </a:r>
            <a:r>
              <a:rPr lang="en-US" sz="2800" noProof="0" dirty="0">
                <a:solidFill>
                  <a:srgbClr val="125687"/>
                </a:solidFill>
              </a:rPr>
              <a:t>Learning</a:t>
            </a:r>
            <a:endParaRPr lang="en-US" sz="2800" noProof="0" dirty="0"/>
          </a:p>
        </p:txBody>
      </p:sp>
      <p:sp>
        <p:nvSpPr>
          <p:cNvPr id="3" name="Rounded Rectangle 2"/>
          <p:cNvSpPr/>
          <p:nvPr/>
        </p:nvSpPr>
        <p:spPr>
          <a:xfrm>
            <a:off x="406806" y="3634622"/>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Machine</a:t>
            </a:r>
            <a:br>
              <a:rPr lang="fr-FR" sz="1600" b="1">
                <a:solidFill>
                  <a:schemeClr val="tx1"/>
                </a:solidFill>
              </a:rPr>
            </a:br>
            <a:r>
              <a:rPr lang="fr-FR" sz="1600" b="1">
                <a:solidFill>
                  <a:schemeClr val="tx1"/>
                </a:solidFill>
              </a:rPr>
              <a:t>Learning</a:t>
            </a:r>
          </a:p>
        </p:txBody>
      </p:sp>
      <p:sp>
        <p:nvSpPr>
          <p:cNvPr id="12" name="Rounded Rectangle 11"/>
          <p:cNvSpPr/>
          <p:nvPr/>
        </p:nvSpPr>
        <p:spPr>
          <a:xfrm>
            <a:off x="2840151" y="4763428"/>
            <a:ext cx="182880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Unsupervised</a:t>
            </a:r>
            <a:br>
              <a:rPr lang="fr-FR" sz="1600" b="1">
                <a:solidFill>
                  <a:schemeClr val="tx1"/>
                </a:solidFill>
              </a:rPr>
            </a:br>
            <a:r>
              <a:rPr lang="fr-FR" sz="1600" b="1">
                <a:solidFill>
                  <a:schemeClr val="tx1"/>
                </a:solidFill>
              </a:rPr>
              <a:t>Learning</a:t>
            </a:r>
          </a:p>
        </p:txBody>
      </p:sp>
      <p:sp>
        <p:nvSpPr>
          <p:cNvPr id="15" name="Rounded Rectangle 14"/>
          <p:cNvSpPr/>
          <p:nvPr/>
        </p:nvSpPr>
        <p:spPr>
          <a:xfrm>
            <a:off x="5427023" y="4762964"/>
            <a:ext cx="1554480" cy="731520"/>
          </a:xfrm>
          <a:prstGeom prst="roundRect">
            <a:avLst>
              <a:gd name="adj" fmla="val 6153"/>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1600" b="1">
                <a:solidFill>
                  <a:schemeClr val="tx1"/>
                </a:solidFill>
              </a:rPr>
              <a:t>Clustering</a:t>
            </a:r>
          </a:p>
        </p:txBody>
      </p:sp>
      <p:cxnSp>
        <p:nvCxnSpPr>
          <p:cNvPr id="20" name="Straight Connector 19"/>
          <p:cNvCxnSpPr>
            <a:cxnSpLocks/>
            <a:stCxn id="3" idx="3"/>
            <a:endCxn id="11" idx="1"/>
          </p:cNvCxnSpPr>
          <p:nvPr/>
        </p:nvCxnSpPr>
        <p:spPr>
          <a:xfrm flipV="1">
            <a:off x="1961286" y="2729009"/>
            <a:ext cx="866488" cy="127137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3" idx="3"/>
            <a:endCxn id="12" idx="1"/>
          </p:cNvCxnSpPr>
          <p:nvPr/>
        </p:nvCxnSpPr>
        <p:spPr>
          <a:xfrm>
            <a:off x="1961286" y="4000382"/>
            <a:ext cx="878865" cy="112880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2" idx="3"/>
            <a:endCxn id="15" idx="1"/>
          </p:cNvCxnSpPr>
          <p:nvPr/>
        </p:nvCxnSpPr>
        <p:spPr>
          <a:xfrm flipV="1">
            <a:off x="4668951" y="5128724"/>
            <a:ext cx="758072" cy="464"/>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2859994" y="5716509"/>
            <a:ext cx="1828800" cy="731520"/>
          </a:xfrm>
          <a:prstGeom prst="roundRect">
            <a:avLst>
              <a:gd name="adj" fmla="val 4662"/>
            </a:avLst>
          </a:prstGeom>
          <a:solidFill>
            <a:schemeClr val="bg1">
              <a:lumMod val="85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alibri" pitchFamily="34" charset="0"/>
                <a:cs typeface="Calibri" pitchFamily="34" charset="0"/>
              </a:rPr>
              <a:t>Group</a:t>
            </a:r>
            <a:r>
              <a:rPr lang="en-US" sz="1400" dirty="0">
                <a:solidFill>
                  <a:schemeClr val="tx1"/>
                </a:solidFill>
                <a:latin typeface="Calibri" pitchFamily="34" charset="0"/>
                <a:cs typeface="Calibri" pitchFamily="34" charset="0"/>
              </a:rPr>
              <a:t> and </a:t>
            </a:r>
            <a:r>
              <a:rPr lang="en-US" sz="1400" b="1" dirty="0">
                <a:solidFill>
                  <a:schemeClr val="tx1"/>
                </a:solidFill>
                <a:latin typeface="Calibri" pitchFamily="34" charset="0"/>
                <a:cs typeface="Calibri" pitchFamily="34" charset="0"/>
              </a:rPr>
              <a:t>interpret</a:t>
            </a:r>
            <a:r>
              <a:rPr lang="en-US" sz="1400" dirty="0">
                <a:solidFill>
                  <a:schemeClr val="tx1"/>
                </a:solidFill>
                <a:latin typeface="Calibri" pitchFamily="34" charset="0"/>
                <a:cs typeface="Calibri" pitchFamily="34" charset="0"/>
              </a:rPr>
              <a:t> data based only</a:t>
            </a:r>
            <a:br>
              <a:rPr lang="en-US" sz="1400" dirty="0">
                <a:solidFill>
                  <a:schemeClr val="tx1"/>
                </a:solidFill>
                <a:latin typeface="Calibri" pitchFamily="34" charset="0"/>
                <a:cs typeface="Calibri" pitchFamily="34" charset="0"/>
              </a:rPr>
            </a:br>
            <a:r>
              <a:rPr lang="en-US" sz="1400" dirty="0">
                <a:solidFill>
                  <a:schemeClr val="tx1"/>
                </a:solidFill>
                <a:latin typeface="Calibri" pitchFamily="34" charset="0"/>
                <a:cs typeface="Calibri" pitchFamily="34" charset="0"/>
              </a:rPr>
              <a:t>on input data</a:t>
            </a:r>
          </a:p>
        </p:txBody>
      </p:sp>
      <p:sp>
        <p:nvSpPr>
          <p:cNvPr id="36" name="TextBox 35"/>
          <p:cNvSpPr txBox="1"/>
          <p:nvPr/>
        </p:nvSpPr>
        <p:spPr>
          <a:xfrm>
            <a:off x="2976957" y="1095712"/>
            <a:ext cx="1610827" cy="307777"/>
          </a:xfrm>
          <a:prstGeom prst="rect">
            <a:avLst/>
          </a:prstGeom>
          <a:noFill/>
        </p:spPr>
        <p:txBody>
          <a:bodyPr wrap="none" rtlCol="0">
            <a:spAutoFit/>
          </a:bodyPr>
          <a:lstStyle/>
          <a:p>
            <a:pPr algn="ctr"/>
            <a:r>
              <a:rPr lang="en-US" sz="1400" b="1">
                <a:solidFill>
                  <a:schemeClr val="tx2"/>
                </a:solidFill>
                <a:latin typeface="Arial" pitchFamily="34" charset="0"/>
                <a:cs typeface="Arial" pitchFamily="34" charset="0"/>
              </a:rPr>
              <a:t>Type of Learning</a:t>
            </a:r>
          </a:p>
        </p:txBody>
      </p:sp>
      <p:sp>
        <p:nvSpPr>
          <p:cNvPr id="37" name="TextBox 36"/>
          <p:cNvSpPr txBox="1"/>
          <p:nvPr/>
        </p:nvSpPr>
        <p:spPr>
          <a:xfrm>
            <a:off x="5054038" y="1093640"/>
            <a:ext cx="2316404" cy="307777"/>
          </a:xfrm>
          <a:prstGeom prst="rect">
            <a:avLst/>
          </a:prstGeom>
          <a:noFill/>
        </p:spPr>
        <p:txBody>
          <a:bodyPr wrap="none" rtlCol="0">
            <a:spAutoFit/>
          </a:bodyPr>
          <a:lstStyle/>
          <a:p>
            <a:pPr algn="ctr"/>
            <a:r>
              <a:rPr lang="en-US" sz="1400" b="1">
                <a:solidFill>
                  <a:schemeClr val="tx2"/>
                </a:solidFill>
                <a:latin typeface="Arial" pitchFamily="34" charset="0"/>
                <a:cs typeface="Arial" pitchFamily="34" charset="0"/>
              </a:rPr>
              <a:t>Categories of Algorithms</a:t>
            </a:r>
          </a:p>
        </p:txBody>
      </p:sp>
      <p:pic>
        <p:nvPicPr>
          <p:cNvPr id="88" name="Picture 87">
            <a:extLst>
              <a:ext uri="{FF2B5EF4-FFF2-40B4-BE49-F238E27FC236}">
                <a16:creationId xmlns:a16="http://schemas.microsoft.com/office/drawing/2014/main" id="{4E9462AC-2BD0-5414-5A7C-1AE74CF0332F}"/>
              </a:ext>
            </a:extLst>
          </p:cNvPr>
          <p:cNvPicPr>
            <a:picLocks noChangeAspect="1"/>
          </p:cNvPicPr>
          <p:nvPr/>
        </p:nvPicPr>
        <p:blipFill>
          <a:blip r:embed="rId3"/>
          <a:stretch>
            <a:fillRect/>
          </a:stretch>
        </p:blipFill>
        <p:spPr>
          <a:xfrm>
            <a:off x="7225792" y="3008236"/>
            <a:ext cx="4045982" cy="1463088"/>
          </a:xfrm>
          <a:prstGeom prst="rect">
            <a:avLst/>
          </a:prstGeom>
        </p:spPr>
      </p:pic>
      <p:pic>
        <p:nvPicPr>
          <p:cNvPr id="89" name="Picture 88">
            <a:extLst>
              <a:ext uri="{FF2B5EF4-FFF2-40B4-BE49-F238E27FC236}">
                <a16:creationId xmlns:a16="http://schemas.microsoft.com/office/drawing/2014/main" id="{B3712FE8-6E12-9078-6E7A-2741A84CEB42}"/>
              </a:ext>
            </a:extLst>
          </p:cNvPr>
          <p:cNvPicPr>
            <a:picLocks noChangeAspect="1"/>
          </p:cNvPicPr>
          <p:nvPr/>
        </p:nvPicPr>
        <p:blipFill>
          <a:blip r:embed="rId4"/>
          <a:stretch>
            <a:fillRect/>
          </a:stretch>
        </p:blipFill>
        <p:spPr>
          <a:xfrm>
            <a:off x="7370442" y="1456237"/>
            <a:ext cx="2465884" cy="1479187"/>
          </a:xfrm>
          <a:prstGeom prst="rect">
            <a:avLst/>
          </a:prstGeom>
        </p:spPr>
      </p:pic>
      <p:sp>
        <p:nvSpPr>
          <p:cNvPr id="4" name="Rounded Rectangle 75">
            <a:extLst>
              <a:ext uri="{FF2B5EF4-FFF2-40B4-BE49-F238E27FC236}">
                <a16:creationId xmlns:a16="http://schemas.microsoft.com/office/drawing/2014/main" id="{D2F78BA2-0ED6-1972-BAAD-562C2F00077C}"/>
              </a:ext>
            </a:extLst>
          </p:cNvPr>
          <p:cNvSpPr/>
          <p:nvPr/>
        </p:nvSpPr>
        <p:spPr>
          <a:xfrm>
            <a:off x="5279789" y="1714923"/>
            <a:ext cx="1773455" cy="935093"/>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solidFill>
                <a:schemeClr val="tx1"/>
              </a:solidFill>
              <a:latin typeface="Arial" pitchFamily="34" charset="0"/>
              <a:cs typeface="Arial" pitchFamily="34" charset="0"/>
            </a:endParaRPr>
          </a:p>
        </p:txBody>
      </p:sp>
      <p:pic>
        <p:nvPicPr>
          <p:cNvPr id="6" name="Picture 5">
            <a:extLst>
              <a:ext uri="{FF2B5EF4-FFF2-40B4-BE49-F238E27FC236}">
                <a16:creationId xmlns:a16="http://schemas.microsoft.com/office/drawing/2014/main" id="{01919622-C515-24B6-BDF8-F64C4EC1F772}"/>
              </a:ext>
            </a:extLst>
          </p:cNvPr>
          <p:cNvPicPr>
            <a:picLocks noChangeAspect="1"/>
          </p:cNvPicPr>
          <p:nvPr/>
        </p:nvPicPr>
        <p:blipFill>
          <a:blip r:embed="rId5"/>
          <a:stretch>
            <a:fillRect/>
          </a:stretch>
        </p:blipFill>
        <p:spPr>
          <a:xfrm>
            <a:off x="7276372" y="4610207"/>
            <a:ext cx="4045982" cy="1583111"/>
          </a:xfrm>
          <a:prstGeom prst="rect">
            <a:avLst/>
          </a:prstGeom>
        </p:spPr>
      </p:pic>
    </p:spTree>
    <p:extLst>
      <p:ext uri="{BB962C8B-B14F-4D97-AF65-F5344CB8AC3E}">
        <p14:creationId xmlns:p14="http://schemas.microsoft.com/office/powerpoint/2010/main" val="252001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Heart Sound Classification</a:t>
            </a:r>
          </a:p>
        </p:txBody>
      </p:sp>
      <p:sp>
        <p:nvSpPr>
          <p:cNvPr id="7" name="Content Placeholder 6"/>
          <p:cNvSpPr>
            <a:spLocks noGrp="1"/>
          </p:cNvSpPr>
          <p:nvPr>
            <p:ph sz="half" idx="2"/>
          </p:nvPr>
        </p:nvSpPr>
        <p:spPr>
          <a:xfrm>
            <a:off x="605590" y="1371600"/>
            <a:ext cx="7319210" cy="4876799"/>
          </a:xfrm>
        </p:spPr>
        <p:txBody>
          <a:bodyPr/>
          <a:lstStyle/>
          <a:p>
            <a:pPr marL="0" indent="0">
              <a:spcAft>
                <a:spcPts val="600"/>
              </a:spcAft>
              <a:buNone/>
            </a:pPr>
            <a:r>
              <a:rPr lang="en-US" b="1" dirty="0"/>
              <a:t>Motivation</a:t>
            </a:r>
          </a:p>
          <a:p>
            <a:pPr lvl="1">
              <a:spcAft>
                <a:spcPts val="600"/>
              </a:spcAft>
            </a:pPr>
            <a:r>
              <a:rPr lang="en-US" dirty="0"/>
              <a:t>Heart sounds are complex signals</a:t>
            </a:r>
          </a:p>
          <a:p>
            <a:pPr lvl="1">
              <a:spcAft>
                <a:spcPts val="600"/>
              </a:spcAft>
            </a:pPr>
            <a:r>
              <a:rPr lang="en-US" dirty="0"/>
              <a:t>Require trained clinicians for diagnosis</a:t>
            </a:r>
          </a:p>
          <a:p>
            <a:pPr marL="0" indent="0">
              <a:spcAft>
                <a:spcPts val="600"/>
              </a:spcAft>
              <a:buNone/>
            </a:pPr>
            <a:r>
              <a:rPr lang="en-US" b="1" dirty="0"/>
              <a:t>Goal</a:t>
            </a:r>
            <a:r>
              <a:rPr lang="en-US" dirty="0"/>
              <a:t>: build a classifier and deploy in portable device</a:t>
            </a:r>
          </a:p>
          <a:p>
            <a:pPr marL="0" indent="0">
              <a:spcAft>
                <a:spcPts val="600"/>
              </a:spcAft>
              <a:buNone/>
            </a:pPr>
            <a:endParaRPr lang="en-US" dirty="0"/>
          </a:p>
          <a:p>
            <a:pPr marL="0" indent="0">
              <a:spcAft>
                <a:spcPts val="600"/>
              </a:spcAft>
              <a:buNone/>
            </a:pPr>
            <a:endParaRPr lang="en-US" dirty="0"/>
          </a:p>
          <a:p>
            <a:pPr marL="0" indent="0">
              <a:spcAft>
                <a:spcPts val="600"/>
              </a:spcAft>
              <a:buNone/>
            </a:pPr>
            <a:endParaRPr lang="en-US" b="1" dirty="0"/>
          </a:p>
          <a:p>
            <a:pPr marL="0" indent="0">
              <a:spcAft>
                <a:spcPts val="600"/>
              </a:spcAft>
              <a:buNone/>
            </a:pPr>
            <a:r>
              <a:rPr lang="en-US" b="1" dirty="0"/>
              <a:t>Data: </a:t>
            </a:r>
            <a:r>
              <a:rPr lang="en-US" dirty="0"/>
              <a:t>Heart sound recordings (phonocardiogram): </a:t>
            </a:r>
          </a:p>
          <a:p>
            <a:pPr marL="743950" lvl="1" indent="-342900">
              <a:spcAft>
                <a:spcPts val="600"/>
              </a:spcAft>
            </a:pPr>
            <a:r>
              <a:rPr lang="en-US" dirty="0"/>
              <a:t>From </a:t>
            </a:r>
            <a:r>
              <a:rPr lang="en-US" dirty="0" err="1">
                <a:hlinkClick r:id="rId5"/>
              </a:rPr>
              <a:t>PhysioNet</a:t>
            </a:r>
            <a:r>
              <a:rPr lang="en-US" dirty="0">
                <a:hlinkClick r:id="rId5"/>
              </a:rPr>
              <a:t> Challenge 2016</a:t>
            </a:r>
            <a:endParaRPr lang="en-US" dirty="0"/>
          </a:p>
          <a:p>
            <a:pPr marL="743950" lvl="1" indent="-342900">
              <a:spcAft>
                <a:spcPts val="600"/>
              </a:spcAft>
            </a:pPr>
            <a:r>
              <a:rPr lang="en-US" dirty="0"/>
              <a:t>5 to 120 seconds long audio recordings</a:t>
            </a:r>
          </a:p>
          <a:p>
            <a:pPr marL="0" indent="0">
              <a:spcAft>
                <a:spcPts val="600"/>
              </a:spcAft>
              <a:buNone/>
            </a:pPr>
            <a:endParaRPr lang="en-US" dirty="0"/>
          </a:p>
        </p:txBody>
      </p:sp>
      <p:grpSp>
        <p:nvGrpSpPr>
          <p:cNvPr id="5" name="Group 4"/>
          <p:cNvGrpSpPr/>
          <p:nvPr/>
        </p:nvGrpSpPr>
        <p:grpSpPr>
          <a:xfrm>
            <a:off x="1677112" y="3352800"/>
            <a:ext cx="5176165" cy="1464310"/>
            <a:chOff x="6481722" y="4868544"/>
            <a:chExt cx="5176165" cy="1464310"/>
          </a:xfrm>
        </p:grpSpPr>
        <p:sp>
          <p:nvSpPr>
            <p:cNvPr id="8" name="Freeform: Shape 7"/>
            <p:cNvSpPr/>
            <p:nvPr/>
          </p:nvSpPr>
          <p:spPr>
            <a:xfrm>
              <a:off x="6481722" y="5260162"/>
              <a:ext cx="1362148" cy="681074"/>
            </a:xfrm>
            <a:custGeom>
              <a:avLst/>
              <a:gdLst>
                <a:gd name="connsiteX0" fmla="*/ 0 w 1362148"/>
                <a:gd name="connsiteY0" fmla="*/ 68107 h 681074"/>
                <a:gd name="connsiteX1" fmla="*/ 68107 w 1362148"/>
                <a:gd name="connsiteY1" fmla="*/ 0 h 681074"/>
                <a:gd name="connsiteX2" fmla="*/ 1294041 w 1362148"/>
                <a:gd name="connsiteY2" fmla="*/ 0 h 681074"/>
                <a:gd name="connsiteX3" fmla="*/ 1362148 w 1362148"/>
                <a:gd name="connsiteY3" fmla="*/ 68107 h 681074"/>
                <a:gd name="connsiteX4" fmla="*/ 1362148 w 1362148"/>
                <a:gd name="connsiteY4" fmla="*/ 612967 h 681074"/>
                <a:gd name="connsiteX5" fmla="*/ 1294041 w 1362148"/>
                <a:gd name="connsiteY5" fmla="*/ 681074 h 681074"/>
                <a:gd name="connsiteX6" fmla="*/ 68107 w 1362148"/>
                <a:gd name="connsiteY6" fmla="*/ 681074 h 681074"/>
                <a:gd name="connsiteX7" fmla="*/ 0 w 1362148"/>
                <a:gd name="connsiteY7" fmla="*/ 612967 h 681074"/>
                <a:gd name="connsiteX8" fmla="*/ 0 w 1362148"/>
                <a:gd name="connsiteY8" fmla="*/ 68107 h 68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148" h="681074">
                  <a:moveTo>
                    <a:pt x="0" y="68107"/>
                  </a:moveTo>
                  <a:cubicBezTo>
                    <a:pt x="0" y="30493"/>
                    <a:pt x="30493" y="0"/>
                    <a:pt x="68107" y="0"/>
                  </a:cubicBezTo>
                  <a:lnTo>
                    <a:pt x="1294041" y="0"/>
                  </a:lnTo>
                  <a:cubicBezTo>
                    <a:pt x="1331655" y="0"/>
                    <a:pt x="1362148" y="30493"/>
                    <a:pt x="1362148" y="68107"/>
                  </a:cubicBezTo>
                  <a:lnTo>
                    <a:pt x="1362148" y="612967"/>
                  </a:lnTo>
                  <a:cubicBezTo>
                    <a:pt x="1362148" y="650581"/>
                    <a:pt x="1331655" y="681074"/>
                    <a:pt x="1294041" y="681074"/>
                  </a:cubicBezTo>
                  <a:lnTo>
                    <a:pt x="68107" y="681074"/>
                  </a:lnTo>
                  <a:cubicBezTo>
                    <a:pt x="30493" y="681074"/>
                    <a:pt x="0" y="650581"/>
                    <a:pt x="0" y="612967"/>
                  </a:cubicBezTo>
                  <a:lnTo>
                    <a:pt x="0" y="68107"/>
                  </a:lnTo>
                  <a:close/>
                </a:path>
              </a:pathLst>
            </a:custGeom>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30743" tIns="30743" rIns="30743" bIns="30743" numCol="1" spcCol="1270" anchor="ctr" anchorCtr="0">
              <a:noAutofit/>
            </a:bodyPr>
            <a:lstStyle/>
            <a:p>
              <a:pPr marL="0" lvl="0" indent="0" algn="ctr" defTabSz="755650">
                <a:lnSpc>
                  <a:spcPct val="90000"/>
                </a:lnSpc>
                <a:spcBef>
                  <a:spcPct val="0"/>
                </a:spcBef>
                <a:spcAft>
                  <a:spcPct val="35000"/>
                </a:spcAft>
                <a:buNone/>
              </a:pPr>
              <a:r>
                <a:rPr lang="en-US" sz="1700" kern="1200" dirty="0"/>
                <a:t>Heart Sound Recording</a:t>
              </a:r>
            </a:p>
          </p:txBody>
        </p:sp>
        <p:sp>
          <p:nvSpPr>
            <p:cNvPr id="9" name="Freeform: Shape 8"/>
            <p:cNvSpPr/>
            <p:nvPr/>
          </p:nvSpPr>
          <p:spPr>
            <a:xfrm>
              <a:off x="7843871" y="5577716"/>
              <a:ext cx="544859" cy="45966"/>
            </a:xfrm>
            <a:custGeom>
              <a:avLst/>
              <a:gdLst>
                <a:gd name="connsiteX0" fmla="*/ 0 w 544859"/>
                <a:gd name="connsiteY0" fmla="*/ 22983 h 45966"/>
                <a:gd name="connsiteX1" fmla="*/ 544859 w 544859"/>
                <a:gd name="connsiteY1" fmla="*/ 22983 h 45966"/>
              </a:gdLst>
              <a:ahLst/>
              <a:cxnLst>
                <a:cxn ang="0">
                  <a:pos x="connsiteX0" y="connsiteY0"/>
                </a:cxn>
                <a:cxn ang="0">
                  <a:pos x="connsiteX1" y="connsiteY1"/>
                </a:cxn>
              </a:cxnLst>
              <a:rect l="l" t="t" r="r" b="b"/>
              <a:pathLst>
                <a:path w="544859" h="45966">
                  <a:moveTo>
                    <a:pt x="0" y="22983"/>
                  </a:moveTo>
                  <a:lnTo>
                    <a:pt x="544859" y="22983"/>
                  </a:lnTo>
                </a:path>
              </a:pathLst>
            </a:custGeom>
            <a:noFill/>
          </p:spPr>
          <p:style>
            <a:lnRef idx="2">
              <a:schemeClr val="dk2">
                <a:shade val="6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271508" tIns="9362" rIns="271509" bIns="9362"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0" name="Freeform: Shape 9"/>
            <p:cNvSpPr/>
            <p:nvPr/>
          </p:nvSpPr>
          <p:spPr>
            <a:xfrm>
              <a:off x="8388731" y="5260162"/>
              <a:ext cx="1362148" cy="681074"/>
            </a:xfrm>
            <a:custGeom>
              <a:avLst/>
              <a:gdLst>
                <a:gd name="connsiteX0" fmla="*/ 0 w 1362148"/>
                <a:gd name="connsiteY0" fmla="*/ 68107 h 681074"/>
                <a:gd name="connsiteX1" fmla="*/ 68107 w 1362148"/>
                <a:gd name="connsiteY1" fmla="*/ 0 h 681074"/>
                <a:gd name="connsiteX2" fmla="*/ 1294041 w 1362148"/>
                <a:gd name="connsiteY2" fmla="*/ 0 h 681074"/>
                <a:gd name="connsiteX3" fmla="*/ 1362148 w 1362148"/>
                <a:gd name="connsiteY3" fmla="*/ 68107 h 681074"/>
                <a:gd name="connsiteX4" fmla="*/ 1362148 w 1362148"/>
                <a:gd name="connsiteY4" fmla="*/ 612967 h 681074"/>
                <a:gd name="connsiteX5" fmla="*/ 1294041 w 1362148"/>
                <a:gd name="connsiteY5" fmla="*/ 681074 h 681074"/>
                <a:gd name="connsiteX6" fmla="*/ 68107 w 1362148"/>
                <a:gd name="connsiteY6" fmla="*/ 681074 h 681074"/>
                <a:gd name="connsiteX7" fmla="*/ 0 w 1362148"/>
                <a:gd name="connsiteY7" fmla="*/ 612967 h 681074"/>
                <a:gd name="connsiteX8" fmla="*/ 0 w 1362148"/>
                <a:gd name="connsiteY8" fmla="*/ 68107 h 68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148" h="681074">
                  <a:moveTo>
                    <a:pt x="0" y="68107"/>
                  </a:moveTo>
                  <a:cubicBezTo>
                    <a:pt x="0" y="30493"/>
                    <a:pt x="30493" y="0"/>
                    <a:pt x="68107" y="0"/>
                  </a:cubicBezTo>
                  <a:lnTo>
                    <a:pt x="1294041" y="0"/>
                  </a:lnTo>
                  <a:cubicBezTo>
                    <a:pt x="1331655" y="0"/>
                    <a:pt x="1362148" y="30493"/>
                    <a:pt x="1362148" y="68107"/>
                  </a:cubicBezTo>
                  <a:lnTo>
                    <a:pt x="1362148" y="612967"/>
                  </a:lnTo>
                  <a:cubicBezTo>
                    <a:pt x="1362148" y="650581"/>
                    <a:pt x="1331655" y="681074"/>
                    <a:pt x="1294041" y="681074"/>
                  </a:cubicBezTo>
                  <a:lnTo>
                    <a:pt x="68107" y="681074"/>
                  </a:lnTo>
                  <a:cubicBezTo>
                    <a:pt x="30493" y="681074"/>
                    <a:pt x="0" y="650581"/>
                    <a:pt x="0" y="612967"/>
                  </a:cubicBezTo>
                  <a:lnTo>
                    <a:pt x="0" y="68107"/>
                  </a:lnTo>
                  <a:close/>
                </a:path>
              </a:pathLst>
            </a:custGeom>
            <a:solidFill>
              <a:srgbClr val="FFC000"/>
            </a:solidFill>
          </p:spPr>
          <p:style>
            <a:lnRef idx="3">
              <a:schemeClr val="dk2">
                <a:shade val="80000"/>
                <a:hueOff val="0"/>
                <a:satOff val="0"/>
                <a:lumOff val="0"/>
                <a:alphaOff val="0"/>
              </a:schemeClr>
            </a:lnRef>
            <a:fillRef idx="1">
              <a:scrgbClr r="0" g="0" b="0"/>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30743" tIns="30743" rIns="30743" bIns="30743" numCol="1" spcCol="1270" anchor="ctr" anchorCtr="0">
              <a:noAutofit/>
            </a:bodyPr>
            <a:lstStyle/>
            <a:p>
              <a:pPr marL="0" lvl="0" indent="0" algn="ctr" defTabSz="755650">
                <a:lnSpc>
                  <a:spcPct val="90000"/>
                </a:lnSpc>
                <a:spcBef>
                  <a:spcPct val="0"/>
                </a:spcBef>
                <a:spcAft>
                  <a:spcPct val="35000"/>
                </a:spcAft>
                <a:buNone/>
              </a:pPr>
              <a:r>
                <a:rPr lang="en-US" sz="1700" kern="1200" dirty="0"/>
                <a:t>Classification Algorithm</a:t>
              </a:r>
            </a:p>
          </p:txBody>
        </p:sp>
        <p:sp>
          <p:nvSpPr>
            <p:cNvPr id="11" name="Freeform: Shape 10"/>
            <p:cNvSpPr/>
            <p:nvPr/>
          </p:nvSpPr>
          <p:spPr>
            <a:xfrm rot="19457599">
              <a:off x="9687811" y="5381907"/>
              <a:ext cx="670996" cy="45966"/>
            </a:xfrm>
            <a:custGeom>
              <a:avLst/>
              <a:gdLst>
                <a:gd name="connsiteX0" fmla="*/ 0 w 670996"/>
                <a:gd name="connsiteY0" fmla="*/ 22983 h 45966"/>
                <a:gd name="connsiteX1" fmla="*/ 670996 w 670996"/>
                <a:gd name="connsiteY1" fmla="*/ 22983 h 45966"/>
              </a:gdLst>
              <a:ahLst/>
              <a:cxnLst>
                <a:cxn ang="0">
                  <a:pos x="connsiteX0" y="connsiteY0"/>
                </a:cxn>
                <a:cxn ang="0">
                  <a:pos x="connsiteX1" y="connsiteY1"/>
                </a:cxn>
              </a:cxnLst>
              <a:rect l="l" t="t" r="r" b="b"/>
              <a:pathLst>
                <a:path w="670996" h="45966">
                  <a:moveTo>
                    <a:pt x="0" y="22983"/>
                  </a:moveTo>
                  <a:lnTo>
                    <a:pt x="670996" y="22983"/>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331423" tIns="6207" rIns="331423" bIns="6209"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2" name="Freeform: Shape 11"/>
            <p:cNvSpPr/>
            <p:nvPr/>
          </p:nvSpPr>
          <p:spPr>
            <a:xfrm>
              <a:off x="10295739" y="4868544"/>
              <a:ext cx="1362148" cy="681074"/>
            </a:xfrm>
            <a:custGeom>
              <a:avLst/>
              <a:gdLst>
                <a:gd name="connsiteX0" fmla="*/ 0 w 1362148"/>
                <a:gd name="connsiteY0" fmla="*/ 68107 h 681074"/>
                <a:gd name="connsiteX1" fmla="*/ 68107 w 1362148"/>
                <a:gd name="connsiteY1" fmla="*/ 0 h 681074"/>
                <a:gd name="connsiteX2" fmla="*/ 1294041 w 1362148"/>
                <a:gd name="connsiteY2" fmla="*/ 0 h 681074"/>
                <a:gd name="connsiteX3" fmla="*/ 1362148 w 1362148"/>
                <a:gd name="connsiteY3" fmla="*/ 68107 h 681074"/>
                <a:gd name="connsiteX4" fmla="*/ 1362148 w 1362148"/>
                <a:gd name="connsiteY4" fmla="*/ 612967 h 681074"/>
                <a:gd name="connsiteX5" fmla="*/ 1294041 w 1362148"/>
                <a:gd name="connsiteY5" fmla="*/ 681074 h 681074"/>
                <a:gd name="connsiteX6" fmla="*/ 68107 w 1362148"/>
                <a:gd name="connsiteY6" fmla="*/ 681074 h 681074"/>
                <a:gd name="connsiteX7" fmla="*/ 0 w 1362148"/>
                <a:gd name="connsiteY7" fmla="*/ 612967 h 681074"/>
                <a:gd name="connsiteX8" fmla="*/ 0 w 1362148"/>
                <a:gd name="connsiteY8" fmla="*/ 68107 h 68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148" h="681074">
                  <a:moveTo>
                    <a:pt x="0" y="68107"/>
                  </a:moveTo>
                  <a:cubicBezTo>
                    <a:pt x="0" y="30493"/>
                    <a:pt x="30493" y="0"/>
                    <a:pt x="68107" y="0"/>
                  </a:cubicBezTo>
                  <a:lnTo>
                    <a:pt x="1294041" y="0"/>
                  </a:lnTo>
                  <a:cubicBezTo>
                    <a:pt x="1331655" y="0"/>
                    <a:pt x="1362148" y="30493"/>
                    <a:pt x="1362148" y="68107"/>
                  </a:cubicBezTo>
                  <a:lnTo>
                    <a:pt x="1362148" y="612967"/>
                  </a:lnTo>
                  <a:cubicBezTo>
                    <a:pt x="1362148" y="650581"/>
                    <a:pt x="1331655" y="681074"/>
                    <a:pt x="1294041" y="681074"/>
                  </a:cubicBezTo>
                  <a:lnTo>
                    <a:pt x="68107" y="681074"/>
                  </a:lnTo>
                  <a:cubicBezTo>
                    <a:pt x="30493" y="681074"/>
                    <a:pt x="0" y="650581"/>
                    <a:pt x="0" y="612967"/>
                  </a:cubicBezTo>
                  <a:lnTo>
                    <a:pt x="0" y="68107"/>
                  </a:lnTo>
                  <a:close/>
                </a:path>
              </a:pathLst>
            </a:custGeom>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30743" tIns="30743" rIns="30743" bIns="30743" numCol="1" spcCol="1270" anchor="ctr" anchorCtr="0">
              <a:noAutofit/>
            </a:bodyPr>
            <a:lstStyle/>
            <a:p>
              <a:pPr marL="0" lvl="0" indent="0" algn="ctr" defTabSz="755650">
                <a:lnSpc>
                  <a:spcPct val="90000"/>
                </a:lnSpc>
                <a:spcBef>
                  <a:spcPct val="0"/>
                </a:spcBef>
                <a:spcAft>
                  <a:spcPct val="35000"/>
                </a:spcAft>
                <a:buNone/>
              </a:pPr>
              <a:r>
                <a:rPr lang="en-US" sz="1700" kern="1200" dirty="0"/>
                <a:t>Normal</a:t>
              </a:r>
            </a:p>
          </p:txBody>
        </p:sp>
        <p:sp>
          <p:nvSpPr>
            <p:cNvPr id="13" name="Freeform: Shape 12"/>
            <p:cNvSpPr/>
            <p:nvPr/>
          </p:nvSpPr>
          <p:spPr>
            <a:xfrm rot="2142401">
              <a:off x="9687811" y="5773525"/>
              <a:ext cx="670996" cy="45966"/>
            </a:xfrm>
            <a:custGeom>
              <a:avLst/>
              <a:gdLst>
                <a:gd name="connsiteX0" fmla="*/ 0 w 670996"/>
                <a:gd name="connsiteY0" fmla="*/ 22983 h 45966"/>
                <a:gd name="connsiteX1" fmla="*/ 670996 w 670996"/>
                <a:gd name="connsiteY1" fmla="*/ 22983 h 45966"/>
              </a:gdLst>
              <a:ahLst/>
              <a:cxnLst>
                <a:cxn ang="0">
                  <a:pos x="connsiteX0" y="connsiteY0"/>
                </a:cxn>
                <a:cxn ang="0">
                  <a:pos x="connsiteX1" y="connsiteY1"/>
                </a:cxn>
              </a:cxnLst>
              <a:rect l="l" t="t" r="r" b="b"/>
              <a:pathLst>
                <a:path w="670996" h="45966">
                  <a:moveTo>
                    <a:pt x="0" y="22983"/>
                  </a:moveTo>
                  <a:lnTo>
                    <a:pt x="670996" y="22983"/>
                  </a:lnTo>
                </a:path>
              </a:pathLst>
            </a:custGeom>
            <a:noFill/>
          </p:spPr>
          <p:style>
            <a:lnRef idx="2">
              <a:schemeClr val="dk2">
                <a:shade val="80000"/>
                <a:hueOff val="0"/>
                <a:satOff val="0"/>
                <a:lumOff val="0"/>
                <a:alphaOff val="0"/>
              </a:schemeClr>
            </a:lnRef>
            <a:fillRef idx="0">
              <a:scrgbClr r="0" g="0" b="0"/>
            </a:fillRef>
            <a:effectRef idx="0">
              <a:schemeClr val="dk2">
                <a:hueOff val="0"/>
                <a:satOff val="0"/>
                <a:lumOff val="0"/>
                <a:alphaOff val="0"/>
              </a:schemeClr>
            </a:effectRef>
            <a:fontRef idx="minor">
              <a:schemeClr val="tx1">
                <a:hueOff val="0"/>
                <a:satOff val="0"/>
                <a:lumOff val="0"/>
                <a:alphaOff val="0"/>
              </a:schemeClr>
            </a:fontRef>
          </p:style>
          <p:txBody>
            <a:bodyPr spcFirstLastPara="0" vert="horz" wrap="square" lIns="331422" tIns="6208" rIns="331424" bIns="6208" numCol="1" spcCol="1270" anchor="ctr" anchorCtr="0">
              <a:noAutofit/>
            </a:bodyPr>
            <a:lstStyle/>
            <a:p>
              <a:pPr marL="0" lvl="0" indent="0" algn="ctr" defTabSz="222250">
                <a:lnSpc>
                  <a:spcPct val="90000"/>
                </a:lnSpc>
                <a:spcBef>
                  <a:spcPct val="0"/>
                </a:spcBef>
                <a:spcAft>
                  <a:spcPct val="35000"/>
                </a:spcAft>
                <a:buNone/>
              </a:pPr>
              <a:endParaRPr lang="en-US" sz="500" kern="1200"/>
            </a:p>
          </p:txBody>
        </p:sp>
        <p:sp>
          <p:nvSpPr>
            <p:cNvPr id="14" name="Freeform: Shape 13"/>
            <p:cNvSpPr/>
            <p:nvPr/>
          </p:nvSpPr>
          <p:spPr>
            <a:xfrm>
              <a:off x="10295739" y="5651780"/>
              <a:ext cx="1362148" cy="681074"/>
            </a:xfrm>
            <a:custGeom>
              <a:avLst/>
              <a:gdLst>
                <a:gd name="connsiteX0" fmla="*/ 0 w 1362148"/>
                <a:gd name="connsiteY0" fmla="*/ 68107 h 681074"/>
                <a:gd name="connsiteX1" fmla="*/ 68107 w 1362148"/>
                <a:gd name="connsiteY1" fmla="*/ 0 h 681074"/>
                <a:gd name="connsiteX2" fmla="*/ 1294041 w 1362148"/>
                <a:gd name="connsiteY2" fmla="*/ 0 h 681074"/>
                <a:gd name="connsiteX3" fmla="*/ 1362148 w 1362148"/>
                <a:gd name="connsiteY3" fmla="*/ 68107 h 681074"/>
                <a:gd name="connsiteX4" fmla="*/ 1362148 w 1362148"/>
                <a:gd name="connsiteY4" fmla="*/ 612967 h 681074"/>
                <a:gd name="connsiteX5" fmla="*/ 1294041 w 1362148"/>
                <a:gd name="connsiteY5" fmla="*/ 681074 h 681074"/>
                <a:gd name="connsiteX6" fmla="*/ 68107 w 1362148"/>
                <a:gd name="connsiteY6" fmla="*/ 681074 h 681074"/>
                <a:gd name="connsiteX7" fmla="*/ 0 w 1362148"/>
                <a:gd name="connsiteY7" fmla="*/ 612967 h 681074"/>
                <a:gd name="connsiteX8" fmla="*/ 0 w 1362148"/>
                <a:gd name="connsiteY8" fmla="*/ 68107 h 68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2148" h="681074">
                  <a:moveTo>
                    <a:pt x="0" y="68107"/>
                  </a:moveTo>
                  <a:cubicBezTo>
                    <a:pt x="0" y="30493"/>
                    <a:pt x="30493" y="0"/>
                    <a:pt x="68107" y="0"/>
                  </a:cubicBezTo>
                  <a:lnTo>
                    <a:pt x="1294041" y="0"/>
                  </a:lnTo>
                  <a:cubicBezTo>
                    <a:pt x="1331655" y="0"/>
                    <a:pt x="1362148" y="30493"/>
                    <a:pt x="1362148" y="68107"/>
                  </a:cubicBezTo>
                  <a:lnTo>
                    <a:pt x="1362148" y="612967"/>
                  </a:lnTo>
                  <a:cubicBezTo>
                    <a:pt x="1362148" y="650581"/>
                    <a:pt x="1331655" y="681074"/>
                    <a:pt x="1294041" y="681074"/>
                  </a:cubicBezTo>
                  <a:lnTo>
                    <a:pt x="68107" y="681074"/>
                  </a:lnTo>
                  <a:cubicBezTo>
                    <a:pt x="30493" y="681074"/>
                    <a:pt x="0" y="650581"/>
                    <a:pt x="0" y="612967"/>
                  </a:cubicBezTo>
                  <a:lnTo>
                    <a:pt x="0" y="68107"/>
                  </a:lnTo>
                  <a:close/>
                </a:path>
              </a:pathLst>
            </a:custGeom>
          </p:spPr>
          <p:style>
            <a:lnRef idx="3">
              <a:schemeClr val="dk2">
                <a:shade val="80000"/>
                <a:hueOff val="0"/>
                <a:satOff val="0"/>
                <a:lumOff val="0"/>
                <a:alphaOff val="0"/>
              </a:schemeClr>
            </a:lnRef>
            <a:fillRef idx="1">
              <a:schemeClr val="lt1">
                <a:hueOff val="0"/>
                <a:satOff val="0"/>
                <a:lumOff val="0"/>
                <a:alphaOff val="0"/>
              </a:schemeClr>
            </a:fillRef>
            <a:effectRef idx="1">
              <a:schemeClr val="lt1">
                <a:hueOff val="0"/>
                <a:satOff val="0"/>
                <a:lumOff val="0"/>
                <a:alphaOff val="0"/>
              </a:schemeClr>
            </a:effectRef>
            <a:fontRef idx="minor">
              <a:schemeClr val="dk2">
                <a:hueOff val="0"/>
                <a:satOff val="0"/>
                <a:lumOff val="0"/>
                <a:alphaOff val="0"/>
              </a:schemeClr>
            </a:fontRef>
          </p:style>
          <p:txBody>
            <a:bodyPr spcFirstLastPara="0" vert="horz" wrap="square" lIns="30743" tIns="30743" rIns="30743" bIns="30743" numCol="1" spcCol="1270" anchor="ctr" anchorCtr="0">
              <a:noAutofit/>
            </a:bodyPr>
            <a:lstStyle/>
            <a:p>
              <a:pPr marL="0" lvl="0" indent="0" algn="ctr" defTabSz="755650">
                <a:lnSpc>
                  <a:spcPct val="90000"/>
                </a:lnSpc>
                <a:spcBef>
                  <a:spcPct val="0"/>
                </a:spcBef>
                <a:spcAft>
                  <a:spcPct val="35000"/>
                </a:spcAft>
                <a:buNone/>
              </a:pPr>
              <a:r>
                <a:rPr lang="en-US" sz="1700" kern="1200" dirty="0"/>
                <a:t>Abnormal</a:t>
              </a:r>
            </a:p>
          </p:txBody>
        </p:sp>
      </p:grpSp>
      <p:pic>
        <p:nvPicPr>
          <p:cNvPr id="15" name="plot_predictions">
            <a:hlinkClick r:id="" action="ppaction://media"/>
            <a:extLst>
              <a:ext uri="{FF2B5EF4-FFF2-40B4-BE49-F238E27FC236}">
                <a16:creationId xmlns:a16="http://schemas.microsoft.com/office/drawing/2014/main" id="{C4524DC4-9D91-4938-A737-DD0A1F0DDECC}"/>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987949" y="1828800"/>
            <a:ext cx="3750867" cy="3376126"/>
          </a:xfrm>
          <a:prstGeom prst="rect">
            <a:avLst/>
          </a:prstGeom>
          <a:ln>
            <a:solidFill>
              <a:schemeClr val="tx1"/>
            </a:solidFill>
          </a:ln>
        </p:spPr>
      </p:pic>
    </p:spTree>
    <p:extLst>
      <p:ext uri="{BB962C8B-B14F-4D97-AF65-F5344CB8AC3E}">
        <p14:creationId xmlns:p14="http://schemas.microsoft.com/office/powerpoint/2010/main" val="247893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557"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hold" display="0">
                  <p:stCondLst>
                    <p:cond delay="indefinite"/>
                  </p:stCondLst>
                </p:cTn>
                <p:tgtEl>
                  <p:spTgt spid="15"/>
                </p:tgtEl>
              </p:cMediaNode>
            </p:video>
          </p:childTnLst>
        </p:cTn>
      </p:par>
    </p:tnLst>
  </p:timing>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b7b985a6-5614-4791-8283-b6a0b2c6681f">
      <Terms xmlns="http://schemas.microsoft.com/office/infopath/2007/PartnerControls"/>
    </lcf76f155ced4ddcb4097134ff3c332f>
    <TaxCatchAll xmlns="bbb466d9-fd0a-40ba-89cb-77eb15c2a30a" xsi:nil="true"/>
    <Number xmlns="b7b985a6-5614-4791-8283-b6a0b2c6681f" xsi:nil="true"/>
    <Length xmlns="b7b985a6-5614-4791-8283-b6a0b2c6681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5" ma:contentTypeDescription="Create a new document." ma:contentTypeScope="" ma:versionID="b77f2c78ce073c52dc2e4529aa117097">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89b10cf5f2d14324d092e5faba7658a5"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ength"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Length" ma:index="31" nillable="true" ma:displayName="Length" ma:format="Dropdown" ma:internalName="Length">
      <xsd:simpleType>
        <xsd:restriction base="dms:Text">
          <xsd:maxLength value="255"/>
        </xsd:restriction>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73B851B7-D313-4E85-A1E0-5976CFE11EC3}">
  <ds:schemaRefs>
    <ds:schemaRef ds:uri="http://schemas.microsoft.com/office/2006/metadata/properti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19f94994-4311-4823-a682-47492cb9e3e3"/>
    <ds:schemaRef ds:uri="a70944c9-f5be-4b0f-89c7-00caf47c665c"/>
    <ds:schemaRef ds:uri="http://www.w3.org/XML/1998/namespace"/>
    <ds:schemaRef ds:uri="http://schemas.microsoft.com/sharepoint/v3"/>
    <ds:schemaRef ds:uri="b7b985a6-5614-4791-8283-b6a0b2c6681f"/>
    <ds:schemaRef ds:uri="bbb466d9-fd0a-40ba-89cb-77eb15c2a30a"/>
  </ds:schemaRefs>
</ds:datastoreItem>
</file>

<file path=customXml/itemProps3.xml><?xml version="1.0" encoding="utf-8"?>
<ds:datastoreItem xmlns:ds="http://schemas.openxmlformats.org/officeDocument/2006/customXml" ds:itemID="{5595AA24-F753-4C61-9F56-EB98684286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1022</TotalTime>
  <Words>2591</Words>
  <Application>Microsoft Office PowerPoint</Application>
  <PresentationFormat>Widescreen</PresentationFormat>
  <Paragraphs>276</Paragraphs>
  <Slides>20</Slides>
  <Notes>12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Courier New</vt:lpstr>
      <vt:lpstr>Courier New,monospace</vt:lpstr>
      <vt:lpstr>Wingdings</vt:lpstr>
      <vt:lpstr>MW_Public_widescreen</vt:lpstr>
      <vt:lpstr>University of and MathWorks Present:  Machine Learning Onramp</vt:lpstr>
      <vt:lpstr>Today:</vt:lpstr>
      <vt:lpstr>What is Machine Learning?</vt:lpstr>
      <vt:lpstr>MATLAB for Artificial Intelligence</vt:lpstr>
      <vt:lpstr>Machine Learning is Everywhere</vt:lpstr>
      <vt:lpstr>Different Types of Machine Learning</vt:lpstr>
      <vt:lpstr>Different Types of Machine Learning</vt:lpstr>
      <vt:lpstr>Different Types of Machine Learning</vt:lpstr>
      <vt:lpstr>Example: Heart Sound Classification</vt:lpstr>
      <vt:lpstr>Different Types of Machine Learning</vt:lpstr>
      <vt:lpstr>Regression: Prediction of tsunami intensity</vt:lpstr>
      <vt:lpstr>Different Types of Machine Learning</vt:lpstr>
      <vt:lpstr>Clustering </vt:lpstr>
      <vt:lpstr>Machine Learning Workflow</vt:lpstr>
      <vt:lpstr>Machine learning with MATLAB</vt:lpstr>
      <vt:lpstr>BMW Uses Machine Learning to Detect Oversteering</vt:lpstr>
      <vt:lpstr>University College of London Researcher Uses Machine Learning to Predict Epileptic Seizures from EEG Data </vt:lpstr>
      <vt:lpstr>TO DO</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Roshan Hingnekar</dc:creator>
  <cp:keywords>Version 23.0</cp:keywords>
  <dc:description/>
  <cp:lastModifiedBy>Ben Pasquariello</cp:lastModifiedBy>
  <cp:revision>3</cp:revision>
  <dcterms:created xsi:type="dcterms:W3CDTF">2024-10-09T08:55:45Z</dcterms:created>
  <dcterms:modified xsi:type="dcterms:W3CDTF">2025-08-18T21:07:36Z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